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0"/>
  </p:notesMasterIdLst>
  <p:sldIdLst>
    <p:sldId id="256" r:id="rId2"/>
    <p:sldId id="257" r:id="rId3"/>
    <p:sldId id="258" r:id="rId4"/>
    <p:sldId id="293" r:id="rId5"/>
    <p:sldId id="261" r:id="rId6"/>
    <p:sldId id="297" r:id="rId7"/>
    <p:sldId id="300" r:id="rId8"/>
    <p:sldId id="313" r:id="rId9"/>
    <p:sldId id="264" r:id="rId10"/>
    <p:sldId id="299" r:id="rId11"/>
    <p:sldId id="301" r:id="rId12"/>
    <p:sldId id="307" r:id="rId13"/>
    <p:sldId id="308" r:id="rId14"/>
    <p:sldId id="322" r:id="rId15"/>
    <p:sldId id="324" r:id="rId16"/>
    <p:sldId id="302" r:id="rId17"/>
    <p:sldId id="303" r:id="rId18"/>
    <p:sldId id="304" r:id="rId19"/>
    <p:sldId id="305" r:id="rId20"/>
    <p:sldId id="311" r:id="rId21"/>
    <p:sldId id="312" r:id="rId22"/>
    <p:sldId id="310" r:id="rId23"/>
    <p:sldId id="306" r:id="rId24"/>
    <p:sldId id="314" r:id="rId25"/>
    <p:sldId id="315" r:id="rId26"/>
    <p:sldId id="320" r:id="rId27"/>
    <p:sldId id="319" r:id="rId28"/>
    <p:sldId id="321" r:id="rId2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Cambria Math" panose="02040503050406030204" pitchFamily="18" charset="0"/>
      <p:regular r:id="rId32"/>
    </p:embeddedFont>
    <p:embeddedFont>
      <p:font typeface="Golos Text" panose="020B0604020202020204" charset="0"/>
      <p:regular r:id="rId33"/>
      <p:bold r:id="rId34"/>
    </p:embeddedFont>
    <p:embeddedFont>
      <p:font typeface="Golos Text Medium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CC4312-F826-C26C-C3B8-7FBB154B83A3}" name="Nguyễn Duy Hoàng" initials="HN" userId="S::22520467@ms.uit.edu.vn::fd7581bb-f4a1-4b45-bfbe-1c6740062ca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665906-A735-497E-993A-3EC9B9B7B964}">
  <a:tblStyle styleId="{92665906-A735-497E-993A-3EC9B9B7B9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00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75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767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5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22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92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68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98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088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35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1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94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3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1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1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iccv_2015/papers/Caicedo_Active_Object_Localization_ICCV_2015_paper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10590-1_5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427839" y="531815"/>
            <a:ext cx="5460583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Active Object Localization with Deep Reinforcement Learning</a:t>
            </a:r>
            <a:endParaRPr lang="en-US" sz="3600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939118" y="1364742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630061" y="2598812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486861" y="10688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076C3DA-5B95-CC90-808B-E65BB0488F85}"/>
              </a:ext>
            </a:extLst>
          </p:cNvPr>
          <p:cNvSpPr txBox="1"/>
          <p:nvPr/>
        </p:nvSpPr>
        <p:spPr>
          <a:xfrm>
            <a:off x="427839" y="2433250"/>
            <a:ext cx="501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Active Object Localization With Deep Reinforcement Learning (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thecvf.com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BDA6C98F-985B-4974-CEA8-385FA83549C2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82;p38">
            <a:extLst>
              <a:ext uri="{FF2B5EF4-FFF2-40B4-BE49-F238E27FC236}">
                <a16:creationId xmlns:a16="http://schemas.microsoft.com/office/drawing/2014/main" id="{8C7E776F-CD85-23A6-E333-010304DF27B0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82;p38">
            <a:extLst>
              <a:ext uri="{FF2B5EF4-FFF2-40B4-BE49-F238E27FC236}">
                <a16:creationId xmlns:a16="http://schemas.microsoft.com/office/drawing/2014/main" id="{99EADEC4-B8B0-5EC6-FB64-A818113FB791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AE17FB3F-78D5-0FBA-31EE-957BD8C55E00}"/>
              </a:ext>
            </a:extLst>
          </p:cNvPr>
          <p:cNvSpPr/>
          <p:nvPr/>
        </p:nvSpPr>
        <p:spPr>
          <a:xfrm>
            <a:off x="281942" y="4533987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 descr="Ảnh có chứa văn bản, ảnh chụp màn hình, biểu đồ, màu đen&#10;&#10;Mô tả được tạo tự động">
            <a:extLst>
              <a:ext uri="{FF2B5EF4-FFF2-40B4-BE49-F238E27FC236}">
                <a16:creationId xmlns:a16="http://schemas.microsoft.com/office/drawing/2014/main" id="{EBF97AD0-D845-EAED-7682-C4089346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26" y="1300909"/>
            <a:ext cx="5121548" cy="3114455"/>
          </a:xfrm>
          <a:prstGeom prst="rect">
            <a:avLst/>
          </a:prstGeom>
        </p:spPr>
      </p:pic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33F4793A-F5EA-8E7D-7566-D44CCA48A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10249" y="962355"/>
            <a:ext cx="851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olos Text Medium" panose="020B0604020202020204" charset="0"/>
                <a:cs typeface="Golos Text Medium" panose="020B0604020202020204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90978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 descr="Ảnh có chứa văn bản, ảnh chụp màn hình, biểu đồ, màu đen&#10;&#10;Mô tả được tạo tự động">
            <a:extLst>
              <a:ext uri="{FF2B5EF4-FFF2-40B4-BE49-F238E27FC236}">
                <a16:creationId xmlns:a16="http://schemas.microsoft.com/office/drawing/2014/main" id="{EBF97AD0-D845-EAED-7682-C4089346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24" y="1446096"/>
            <a:ext cx="3702151" cy="2251308"/>
          </a:xfrm>
          <a:prstGeom prst="rect">
            <a:avLst/>
          </a:prstGeom>
        </p:spPr>
      </p:pic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33F4793A-F5EA-8E7D-7566-D44CCA48A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3062A0C-566F-7ABA-832D-D75F50773A79}"/>
              </a:ext>
            </a:extLst>
          </p:cNvPr>
          <p:cNvSpPr txBox="1"/>
          <p:nvPr/>
        </p:nvSpPr>
        <p:spPr>
          <a:xfrm>
            <a:off x="2380277" y="3918309"/>
            <a:ext cx="4383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olos Text" panose="020B0604020202020204" charset="0"/>
                <a:cs typeface="Golos Text" panose="020B0604020202020204" charset="0"/>
              </a:rPr>
              <a:t>State = feature of the patch(4096) + action history (</a:t>
            </a:r>
            <a:r>
              <a:rPr lang="en-US" sz="1200" dirty="0" err="1">
                <a:latin typeface="Golos Text" panose="020B0604020202020204" charset="0"/>
                <a:cs typeface="Golos Text" panose="020B0604020202020204" charset="0"/>
              </a:rPr>
              <a:t>9x10</a:t>
            </a:r>
            <a:r>
              <a:rPr lang="en-US" sz="1200" dirty="0">
                <a:latin typeface="Golos Text" panose="020B0604020202020204" charset="0"/>
                <a:cs typeface="Golos Text" panose="020B0604020202020204" charset="0"/>
              </a:rPr>
              <a:t>)</a:t>
            </a:r>
          </a:p>
        </p:txBody>
      </p:sp>
      <p:sp>
        <p:nvSpPr>
          <p:cNvPr id="2" name="Google Shape;382;p38">
            <a:extLst>
              <a:ext uri="{FF2B5EF4-FFF2-40B4-BE49-F238E27FC236}">
                <a16:creationId xmlns:a16="http://schemas.microsoft.com/office/drawing/2014/main" id="{E3A46869-5C48-119A-5623-CF1FFBDBE909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2;p38">
            <a:extLst>
              <a:ext uri="{FF2B5EF4-FFF2-40B4-BE49-F238E27FC236}">
                <a16:creationId xmlns:a16="http://schemas.microsoft.com/office/drawing/2014/main" id="{2DC40E3B-8DCF-4D1E-7932-A7F979CD71C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2;p38">
            <a:extLst>
              <a:ext uri="{FF2B5EF4-FFF2-40B4-BE49-F238E27FC236}">
                <a16:creationId xmlns:a16="http://schemas.microsoft.com/office/drawing/2014/main" id="{A65E5822-EABF-ADD4-FE04-A4152CFACE43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2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33F4793A-F5EA-8E7D-7566-D44CCA48A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10249" y="962355"/>
            <a:ext cx="1562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olos Text Medium" panose="020B0604020202020204" charset="0"/>
                <a:cs typeface="Golos Text Medium" panose="020B0604020202020204" charset="0"/>
              </a:rPr>
              <a:t>Bounding Box</a:t>
            </a:r>
          </a:p>
        </p:txBody>
      </p:sp>
    </p:spTree>
    <p:extLst>
      <p:ext uri="{BB962C8B-B14F-4D97-AF65-F5344CB8AC3E}">
        <p14:creationId xmlns:p14="http://schemas.microsoft.com/office/powerpoint/2010/main" val="6355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00304" y="316453"/>
            <a:ext cx="3581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Bounding Box</a:t>
            </a:r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13" y="1102986"/>
            <a:ext cx="4515973" cy="33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3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00304" y="316453"/>
            <a:ext cx="3581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Bounding Box</a:t>
            </a:r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5" y="1335314"/>
            <a:ext cx="3751421" cy="281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FBA71D29-162D-089F-CF85-80CC61A16467}"/>
                  </a:ext>
                </a:extLst>
              </p:cNvPr>
              <p:cNvSpPr txBox="1"/>
              <p:nvPr/>
            </p:nvSpPr>
            <p:spPr>
              <a:xfrm>
                <a:off x="261258" y="2368918"/>
                <a:ext cx="4100286" cy="746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 algn="l" rtl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Definition</a:t>
                </a:r>
                <a:r>
                  <a:rPr lang="en-US" sz="120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:</a:t>
                </a:r>
                <a:r>
                  <a:rPr lang="en-US" sz="1200" b="1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 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The bounding box is represented by the coordinates of its two corners: </a:t>
                </a:r>
                <a:endParaRPr lang="en-US" sz="1200" b="0" i="1" dirty="0">
                  <a:solidFill>
                    <a:srgbClr val="000000"/>
                  </a:solidFill>
                  <a:effectLst/>
                  <a:latin typeface="Golos Text" panose="020B0604020202020204" charset="0"/>
                  <a:ea typeface="Arial" panose="020B0604020202020204" pitchFamily="3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=[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]</m:t>
                      </m:r>
                    </m:oMath>
                  </m:oMathPara>
                </a14:m>
                <a:endParaRPr lang="en-US" sz="1200" b="0" i="0" dirty="0">
                  <a:solidFill>
                    <a:srgbClr val="000000"/>
                  </a:solidFill>
                  <a:effectLst/>
                  <a:latin typeface="Golos Text" panose="020B0604020202020204" charset="0"/>
                  <a:ea typeface="Arial" panose="020B0604020202020204" pitchFamily="3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FBA71D29-162D-089F-CF85-80CC61A16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2368918"/>
                <a:ext cx="4100286" cy="746358"/>
              </a:xfrm>
              <a:prstGeom prst="rect">
                <a:avLst/>
              </a:prstGeom>
              <a:blipFill>
                <a:blip r:embed="rId4"/>
                <a:stretch>
                  <a:fillRect t="-82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DFEC8385-6D5E-6BB4-13A6-245E4A486F4D}"/>
                  </a:ext>
                </a:extLst>
              </p:cNvPr>
              <p:cNvSpPr txBox="1"/>
              <p:nvPr/>
            </p:nvSpPr>
            <p:spPr>
              <a:xfrm>
                <a:off x="261258" y="5594350"/>
                <a:ext cx="4100286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3464" indent="-283464">
                  <a:spcAft>
                    <a:spcPts val="600"/>
                  </a:spcAft>
                  <a:buSzPts val="1250"/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T</a:t>
                </a:r>
                <a:r>
                  <a:rPr lang="en-US" sz="1200" b="1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ransformation actions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 make a discrete change to the box by a factor relative to its current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(factor of the box's width)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(factor of the box’s height): </a:t>
                </a:r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∗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∗(</m:t>
                      </m:r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latin typeface="Golos Text" panose="020B0604020202020204" charset="0"/>
                    <a:cs typeface="Golos Text" panose="020B0604020202020204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𝛼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0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.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2</m:t>
                    </m:r>
                  </m:oMath>
                </a14:m>
                <a:endParaRPr lang="en-US" sz="125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DFEC8385-6D5E-6BB4-13A6-245E4A48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5594350"/>
                <a:ext cx="4100286" cy="1554272"/>
              </a:xfrm>
              <a:prstGeom prst="rect">
                <a:avLst/>
              </a:prstGeom>
              <a:blipFill>
                <a:blip r:embed="rId5"/>
                <a:stretch>
                  <a:fillRect l="-149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63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00304" y="316453"/>
            <a:ext cx="3581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Bounding Box</a:t>
            </a:r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5" y="1335314"/>
            <a:ext cx="3751421" cy="281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FBA71D29-162D-089F-CF85-80CC61A16467}"/>
                  </a:ext>
                </a:extLst>
              </p:cNvPr>
              <p:cNvSpPr txBox="1"/>
              <p:nvPr/>
            </p:nvSpPr>
            <p:spPr>
              <a:xfrm>
                <a:off x="261258" y="1589979"/>
                <a:ext cx="4100286" cy="746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indent="-285750" algn="l" rtl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Definition</a:t>
                </a:r>
                <a:r>
                  <a:rPr lang="en-US" sz="120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:</a:t>
                </a:r>
                <a:r>
                  <a:rPr lang="en-US" sz="1200" b="1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 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The bounding box is represented by the coordinates of its two corners: </a:t>
                </a:r>
                <a:endParaRPr lang="en-US" sz="1200" b="0" i="1" dirty="0">
                  <a:solidFill>
                    <a:srgbClr val="000000"/>
                  </a:solidFill>
                  <a:effectLst/>
                  <a:latin typeface="Golos Text" panose="020B0604020202020204" charset="0"/>
                  <a:ea typeface="Arial" panose="020B0604020202020204" pitchFamily="3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=[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Golos Text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Golos Text" panose="020B0604020202020204" charset="0"/>
                        </a:rPr>
                        <m:t>]</m:t>
                      </m:r>
                    </m:oMath>
                  </m:oMathPara>
                </a14:m>
                <a:endParaRPr lang="en-US" sz="1200" b="0" i="0" dirty="0">
                  <a:solidFill>
                    <a:srgbClr val="000000"/>
                  </a:solidFill>
                  <a:effectLst/>
                  <a:latin typeface="Golos Text" panose="020B0604020202020204" charset="0"/>
                  <a:ea typeface="Arial" panose="020B0604020202020204" pitchFamily="3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FBA71D29-162D-089F-CF85-80CC61A16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1589979"/>
                <a:ext cx="4100286" cy="746358"/>
              </a:xfrm>
              <a:prstGeom prst="rect">
                <a:avLst/>
              </a:prstGeom>
              <a:blipFill>
                <a:blip r:embed="rId4"/>
                <a:stretch>
                  <a:fillRect t="-82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DFEC8385-6D5E-6BB4-13A6-245E4A486F4D}"/>
                  </a:ext>
                </a:extLst>
              </p:cNvPr>
              <p:cNvSpPr txBox="1"/>
              <p:nvPr/>
            </p:nvSpPr>
            <p:spPr>
              <a:xfrm>
                <a:off x="261258" y="2336337"/>
                <a:ext cx="4100286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3464" indent="-283464">
                  <a:spcAft>
                    <a:spcPts val="600"/>
                  </a:spcAft>
                  <a:buSzPts val="1250"/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T</a:t>
                </a:r>
                <a:r>
                  <a:rPr lang="en-US" sz="1200" b="1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ransformation actions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 make a discrete change to the box by a factor relative to its current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(factor of the box's width)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ea typeface="Arial" panose="020B0604020202020204" pitchFamily="34" charset="0"/>
                    <a:cs typeface="Golos Text" panose="020B0604020202020204" charset="0"/>
                  </a:rPr>
                  <a:t>(factor of the box’s height): </a:t>
                </a:r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∗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∗(</m:t>
                      </m:r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R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latin typeface="Golos Text" panose="020B0604020202020204" charset="0"/>
                    <a:cs typeface="Golos Text" panose="020B0604020202020204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𝛼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0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.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2</m:t>
                    </m:r>
                  </m:oMath>
                </a14:m>
                <a:endParaRPr lang="en-US" sz="125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DFEC8385-6D5E-6BB4-13A6-245E4A48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8" y="2336337"/>
                <a:ext cx="4100286" cy="1554272"/>
              </a:xfrm>
              <a:prstGeom prst="rect">
                <a:avLst/>
              </a:prstGeom>
              <a:blipFill>
                <a:blip r:embed="rId5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4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33F4793A-F5EA-8E7D-7566-D44CCA48A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279D63F-454A-32AE-C696-E3CA6A527426}"/>
              </a:ext>
            </a:extLst>
          </p:cNvPr>
          <p:cNvSpPr txBox="1"/>
          <p:nvPr/>
        </p:nvSpPr>
        <p:spPr>
          <a:xfrm>
            <a:off x="410249" y="962355"/>
            <a:ext cx="938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olos Text Medium" panose="020B0604020202020204" charset="0"/>
                <a:cs typeface="Golos Text Medium" panose="020B0604020202020204" charset="0"/>
              </a:rPr>
              <a:t>Actions</a:t>
            </a:r>
          </a:p>
        </p:txBody>
      </p:sp>
      <p:pic>
        <p:nvPicPr>
          <p:cNvPr id="14" name="Hình ảnh 13" descr="Ảnh có chứa ảnh chụp màn hình, Phông chữ, văn bản, thiết kế&#10;&#10;Mô tả được tạo tự động">
            <a:extLst>
              <a:ext uri="{FF2B5EF4-FFF2-40B4-BE49-F238E27FC236}">
                <a16:creationId xmlns:a16="http://schemas.microsoft.com/office/drawing/2014/main" id="{887BA07E-3F0F-9C82-5F99-FB5CCFD3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66" y="2285496"/>
            <a:ext cx="2629267" cy="905001"/>
          </a:xfrm>
          <a:prstGeom prst="rect">
            <a:avLst/>
          </a:prstGeom>
        </p:spPr>
      </p:pic>
      <p:pic>
        <p:nvPicPr>
          <p:cNvPr id="20" name="Hình ảnh 19" descr="Ảnh có chứa ảnh chụp màn hình, văn bản, thiết kế&#10;&#10;Mô tả được tạo tự động">
            <a:extLst>
              <a:ext uri="{FF2B5EF4-FFF2-40B4-BE49-F238E27FC236}">
                <a16:creationId xmlns:a16="http://schemas.microsoft.com/office/drawing/2014/main" id="{ED682376-ED4E-D663-32EC-96DE2871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10" y="2285495"/>
            <a:ext cx="2829320" cy="905001"/>
          </a:xfrm>
          <a:prstGeom prst="rect">
            <a:avLst/>
          </a:prstGeom>
        </p:spPr>
      </p:pic>
      <p:pic>
        <p:nvPicPr>
          <p:cNvPr id="22" name="Hình ảnh 21" descr="Ảnh có chứa vòng tròn, ảnh chụp màn hình&#10;&#10;Mô tả được tạo tự động">
            <a:extLst>
              <a:ext uri="{FF2B5EF4-FFF2-40B4-BE49-F238E27FC236}">
                <a16:creationId xmlns:a16="http://schemas.microsoft.com/office/drawing/2014/main" id="{C165C1F9-56CC-AFFE-5808-4E4641D1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930" y="2285497"/>
            <a:ext cx="60015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53B8121-AA26-AE52-C0C0-5A55576BB425}"/>
              </a:ext>
            </a:extLst>
          </p:cNvPr>
          <p:cNvSpPr txBox="1"/>
          <p:nvPr/>
        </p:nvSpPr>
        <p:spPr>
          <a:xfrm>
            <a:off x="4191000" y="1786597"/>
            <a:ext cx="4415536" cy="157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Horizontal moves: 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Right: Move the box horizontally to the right.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Left: Move the box horizontally to the left.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Vertical moves: 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Up: Move the box vertically upward.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Down: Move the box vertically downward.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</p:txBody>
      </p:sp>
      <p:pic>
        <p:nvPicPr>
          <p:cNvPr id="9" name="Hình ảnh 8" descr="Ảnh có chứa ảnh chụp màn hình, Phông chữ, văn bản, thiết kế&#10;&#10;Mô tả được tạo tự động">
            <a:extLst>
              <a:ext uri="{FF2B5EF4-FFF2-40B4-BE49-F238E27FC236}">
                <a16:creationId xmlns:a16="http://schemas.microsoft.com/office/drawing/2014/main" id="{DC92BB08-E8AD-0D37-C276-6A0FDC28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94" y="2119248"/>
            <a:ext cx="2629267" cy="905001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CCB568D-8839-3D78-2E10-4114CF902669}"/>
              </a:ext>
            </a:extLst>
          </p:cNvPr>
          <p:cNvSpPr txBox="1"/>
          <p:nvPr/>
        </p:nvSpPr>
        <p:spPr>
          <a:xfrm>
            <a:off x="519106" y="316453"/>
            <a:ext cx="151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545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53B8121-AA26-AE52-C0C0-5A55576BB425}"/>
              </a:ext>
            </a:extLst>
          </p:cNvPr>
          <p:cNvSpPr txBox="1"/>
          <p:nvPr/>
        </p:nvSpPr>
        <p:spPr>
          <a:xfrm>
            <a:off x="4187418" y="1786598"/>
            <a:ext cx="4419118" cy="1965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Scale changes: 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Bigger: Increase the size or scale of the box.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Smaller: Decrease the size or scale of the box.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Aspect ratio changes: 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Fatter: Increase the width-to-height ratio (</a:t>
            </a:r>
            <a:r>
              <a:rPr lang="en-US" sz="1200" dirty="0"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decrease the height</a:t>
            </a: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).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Taller: Decrease the width-to-height ratio (decrease the width).</a:t>
            </a:r>
            <a:endParaRPr lang="en-US" sz="1200" kern="100" dirty="0">
              <a:effectLst/>
              <a:latin typeface="Golos Text" panose="020B0604020202020204" charset="0"/>
              <a:ea typeface="Aptos" panose="020B0004020202020204" pitchFamily="34" charset="0"/>
              <a:cs typeface="Golos Text" panose="020B0604020202020204" charset="0"/>
            </a:endParaRPr>
          </a:p>
        </p:txBody>
      </p:sp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Hình ảnh 9" descr="Ảnh có chứa ảnh chụp màn hình, văn bản, thiết kế&#10;&#10;Mô tả được tạo tự động">
            <a:extLst>
              <a:ext uri="{FF2B5EF4-FFF2-40B4-BE49-F238E27FC236}">
                <a16:creationId xmlns:a16="http://schemas.microsoft.com/office/drawing/2014/main" id="{0D57FB80-B82E-D24A-5E47-EA9A35AFB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6" y="2119248"/>
            <a:ext cx="2829320" cy="905001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B094B51-DEC6-3C7F-CC01-0AC2E4AD7D4F}"/>
              </a:ext>
            </a:extLst>
          </p:cNvPr>
          <p:cNvSpPr txBox="1"/>
          <p:nvPr/>
        </p:nvSpPr>
        <p:spPr>
          <a:xfrm>
            <a:off x="519106" y="316453"/>
            <a:ext cx="151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77774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53B8121-AA26-AE52-C0C0-5A55576BB425}"/>
              </a:ext>
            </a:extLst>
          </p:cNvPr>
          <p:cNvSpPr txBox="1"/>
          <p:nvPr/>
        </p:nvSpPr>
        <p:spPr>
          <a:xfrm>
            <a:off x="4172332" y="2236912"/>
            <a:ext cx="4434204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effectLst/>
                <a:latin typeface="Golos Text" panose="020B0604020202020204" charset="0"/>
                <a:ea typeface="Times New Roman" panose="02020603050405020304" pitchFamily="18" charset="0"/>
                <a:cs typeface="Golos Text" panose="020B0604020202020204" charset="0"/>
              </a:rPr>
              <a:t>Trigger: This terminates the sequence of the current search, and restarts the box in an initial position to begin the search for a new object.</a:t>
            </a:r>
            <a:endParaRPr lang="en-US" sz="1050" dirty="0">
              <a:latin typeface="Golos Text" panose="020B0604020202020204" charset="0"/>
              <a:cs typeface="Golos Text" panose="020B0604020202020204" charset="0"/>
            </a:endParaRPr>
          </a:p>
        </p:txBody>
      </p:sp>
      <p:pic>
        <p:nvPicPr>
          <p:cNvPr id="11" name="Hình ảnh 10" descr="Ảnh có chứa vòng tròn, ảnh chụp màn hình&#10;&#10;Mô tả được tạo tự động">
            <a:extLst>
              <a:ext uri="{FF2B5EF4-FFF2-40B4-BE49-F238E27FC236}">
                <a16:creationId xmlns:a16="http://schemas.microsoft.com/office/drawing/2014/main" id="{30E5A9F1-97AD-172F-E863-AEAB099B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47" y="2119246"/>
            <a:ext cx="600159" cy="905001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0987203-91DB-DCC7-79AB-0661E9A50160}"/>
              </a:ext>
            </a:extLst>
          </p:cNvPr>
          <p:cNvSpPr txBox="1"/>
          <p:nvPr/>
        </p:nvSpPr>
        <p:spPr>
          <a:xfrm>
            <a:off x="519106" y="316453"/>
            <a:ext cx="1512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olos Text Medium" panose="020B0604020202020204" charset="0"/>
                <a:cs typeface="Golos Text Medium" panose="020B060402020202020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84619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465120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465120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0646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142820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142820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Foundations of Deep Q-Network(</a:t>
            </a:r>
            <a:r>
              <a:rPr lang="en-US" dirty="0" err="1"/>
              <a:t>DQN</a:t>
            </a:r>
            <a:r>
              <a:rPr lang="en-US" dirty="0"/>
              <a:t>)</a:t>
            </a: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820520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820520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38396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06146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5236C311-C73C-B4AC-BD3B-C03803B8638D}"/>
              </a:ext>
            </a:extLst>
          </p:cNvPr>
          <p:cNvSpPr/>
          <p:nvPr/>
        </p:nvSpPr>
        <p:spPr>
          <a:xfrm>
            <a:off x="8086092" y="4494213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  <p:sp>
        <p:nvSpPr>
          <p:cNvPr id="4" name="Google Shape;382;p38">
            <a:extLst>
              <a:ext uri="{FF2B5EF4-FFF2-40B4-BE49-F238E27FC236}">
                <a16:creationId xmlns:a16="http://schemas.microsoft.com/office/drawing/2014/main" id="{884A87D4-6869-92B4-43D5-5D05BF3985DB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7A420BA0-FE1D-D70A-9E56-5C121EE625C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2;p38">
            <a:extLst>
              <a:ext uri="{FF2B5EF4-FFF2-40B4-BE49-F238E27FC236}">
                <a16:creationId xmlns:a16="http://schemas.microsoft.com/office/drawing/2014/main" id="{47B7C5E6-F6D1-B66E-ED3E-296737E58EBE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0;p22">
            <a:extLst>
              <a:ext uri="{FF2B5EF4-FFF2-40B4-BE49-F238E27FC236}">
                <a16:creationId xmlns:a16="http://schemas.microsoft.com/office/drawing/2014/main" id="{97EA0627-7A20-E77D-F173-EE52FCF5E21A}"/>
              </a:ext>
            </a:extLst>
          </p:cNvPr>
          <p:cNvSpPr txBox="1">
            <a:spLocks/>
          </p:cNvSpPr>
          <p:nvPr/>
        </p:nvSpPr>
        <p:spPr>
          <a:xfrm>
            <a:off x="747427" y="3586762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7" name="Google Shape;191;p22">
            <a:extLst>
              <a:ext uri="{FF2B5EF4-FFF2-40B4-BE49-F238E27FC236}">
                <a16:creationId xmlns:a16="http://schemas.microsoft.com/office/drawing/2014/main" id="{9C66B81D-CFEB-E3AC-D88C-3CE02B6040A5}"/>
              </a:ext>
            </a:extLst>
          </p:cNvPr>
          <p:cNvSpPr txBox="1">
            <a:spLocks/>
          </p:cNvSpPr>
          <p:nvPr/>
        </p:nvSpPr>
        <p:spPr>
          <a:xfrm>
            <a:off x="2083141" y="3586762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Training and testing agent</a:t>
            </a:r>
          </a:p>
        </p:txBody>
      </p:sp>
      <p:cxnSp>
        <p:nvCxnSpPr>
          <p:cNvPr id="8" name="Google Shape;195;p22">
            <a:extLst>
              <a:ext uri="{FF2B5EF4-FFF2-40B4-BE49-F238E27FC236}">
                <a16:creationId xmlns:a16="http://schemas.microsoft.com/office/drawing/2014/main" id="{0D6A9309-F2AC-27C0-F79A-9113F5893A20}"/>
              </a:ext>
            </a:extLst>
          </p:cNvPr>
          <p:cNvCxnSpPr/>
          <p:nvPr/>
        </p:nvCxnSpPr>
        <p:spPr>
          <a:xfrm>
            <a:off x="1291327" y="382770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5" y="1335314"/>
            <a:ext cx="3751421" cy="281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/>
              <p:nvPr/>
            </p:nvSpPr>
            <p:spPr>
              <a:xfrm>
                <a:off x="717804" y="2117779"/>
                <a:ext cx="3860800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Move Right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2117779"/>
                <a:ext cx="3860800" cy="907941"/>
              </a:xfrm>
              <a:prstGeom prst="rect">
                <a:avLst/>
              </a:prstGeom>
              <a:blipFill>
                <a:blip r:embed="rId4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238DEEB0-5AC3-D3C3-EA39-E7AE9815CC50}"/>
                  </a:ext>
                </a:extLst>
              </p:cNvPr>
              <p:cNvSpPr txBox="1"/>
              <p:nvPr/>
            </p:nvSpPr>
            <p:spPr>
              <a:xfrm>
                <a:off x="717804" y="5406191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Make Taller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238DEEB0-5AC3-D3C3-EA39-E7AE9815C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5406191"/>
                <a:ext cx="3854196" cy="907941"/>
              </a:xfrm>
              <a:prstGeom prst="rect">
                <a:avLst/>
              </a:prstGeom>
              <a:blipFill>
                <a:blip r:embed="rId5"/>
                <a:stretch>
                  <a:fillRect t="-671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93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5" y="1335314"/>
            <a:ext cx="3751421" cy="281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/>
              <p:nvPr/>
            </p:nvSpPr>
            <p:spPr>
              <a:xfrm>
                <a:off x="717804" y="1858534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Move Right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1858534"/>
                <a:ext cx="3854196" cy="907941"/>
              </a:xfrm>
              <a:prstGeom prst="rect">
                <a:avLst/>
              </a:prstGeom>
              <a:blipFill>
                <a:blip r:embed="rId4"/>
                <a:stretch>
                  <a:fillRect t="-671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33F3EAE-404A-954B-C6A3-A701B3D0111E}"/>
                  </a:ext>
                </a:extLst>
              </p:cNvPr>
              <p:cNvSpPr txBox="1"/>
              <p:nvPr/>
            </p:nvSpPr>
            <p:spPr>
              <a:xfrm>
                <a:off x="717804" y="2808145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Make Taller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F33F3EAE-404A-954B-C6A3-A701B3D01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2808145"/>
                <a:ext cx="3854196" cy="907941"/>
              </a:xfrm>
              <a:prstGeom prst="rect">
                <a:avLst/>
              </a:prstGeom>
              <a:blipFill>
                <a:blip r:embed="rId5"/>
                <a:stretch>
                  <a:fillRect t="-671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9D986DD6-422F-9A9E-5282-3F807F511484}"/>
                  </a:ext>
                </a:extLst>
              </p:cNvPr>
              <p:cNvSpPr txBox="1"/>
              <p:nvPr/>
            </p:nvSpPr>
            <p:spPr>
              <a:xfrm>
                <a:off x="717804" y="5310071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Move Down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9D986DD6-422F-9A9E-5282-3F807F51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5310071"/>
                <a:ext cx="3854196" cy="907941"/>
              </a:xfrm>
              <a:prstGeom prst="rect">
                <a:avLst/>
              </a:prstGeom>
              <a:blipFill>
                <a:blip r:embed="rId6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00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 descr="Ảnh có chứa ngoài trời, bảng chỉ dẫn, văn bản, Biển báo giao thông&#10;&#10;Mô tả được tạo tự động">
            <a:extLst>
              <a:ext uri="{FF2B5EF4-FFF2-40B4-BE49-F238E27FC236}">
                <a16:creationId xmlns:a16="http://schemas.microsoft.com/office/drawing/2014/main" id="{9ECF500D-D024-BA90-B0D8-4C2848B2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775" y="1335314"/>
            <a:ext cx="3751421" cy="2813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/>
              <p:nvPr/>
            </p:nvSpPr>
            <p:spPr>
              <a:xfrm>
                <a:off x="717804" y="3234536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Move Down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h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02CD360D-D432-F835-C83A-DCCE712F4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3234536"/>
                <a:ext cx="3854196" cy="907941"/>
              </a:xfrm>
              <a:prstGeom prst="rect">
                <a:avLst/>
              </a:prstGeom>
              <a:blipFill>
                <a:blip r:embed="rId4"/>
                <a:stretch>
                  <a:fillRect t="-671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72225A04-AE9B-99C2-B659-9535FE783486}"/>
                  </a:ext>
                </a:extLst>
              </p:cNvPr>
              <p:cNvSpPr txBox="1"/>
              <p:nvPr/>
            </p:nvSpPr>
            <p:spPr>
              <a:xfrm>
                <a:off x="717804" y="1335314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Move Right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72225A04-AE9B-99C2-B659-9535FE783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1335314"/>
                <a:ext cx="3854196" cy="907941"/>
              </a:xfrm>
              <a:prstGeom prst="rect">
                <a:avLst/>
              </a:prstGeom>
              <a:blipFill>
                <a:blip r:embed="rId5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0529A194-DB41-0AF2-CB22-80C1D08F6C82}"/>
                  </a:ext>
                </a:extLst>
              </p:cNvPr>
              <p:cNvSpPr txBox="1"/>
              <p:nvPr/>
            </p:nvSpPr>
            <p:spPr>
              <a:xfrm>
                <a:off x="717804" y="2284925"/>
                <a:ext cx="385419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Make Taller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742950" lvl="1" indent="-285750" algn="l">
                  <a:spcAft>
                    <a:spcPts val="6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Golos Text" panose="020B060402020202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 unchanged</a:t>
                </a:r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0529A194-DB41-0AF2-CB22-80C1D08F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04" y="2284925"/>
                <a:ext cx="3854196" cy="907941"/>
              </a:xfrm>
              <a:prstGeom prst="rect">
                <a:avLst/>
              </a:prstGeom>
              <a:blipFill>
                <a:blip r:embed="rId6"/>
                <a:stretch>
                  <a:fillRect t="-671" b="-4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35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2;p38">
            <a:extLst>
              <a:ext uri="{FF2B5EF4-FFF2-40B4-BE49-F238E27FC236}">
                <a16:creationId xmlns:a16="http://schemas.microsoft.com/office/drawing/2014/main" id="{768579D3-0B6F-B2F0-1FA7-5B6257D7CAC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2;p38">
            <a:extLst>
              <a:ext uri="{FF2B5EF4-FFF2-40B4-BE49-F238E27FC236}">
                <a16:creationId xmlns:a16="http://schemas.microsoft.com/office/drawing/2014/main" id="{E5BC75EB-E0DD-B668-DF7E-270752D3ABF4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8">
            <a:extLst>
              <a:ext uri="{FF2B5EF4-FFF2-40B4-BE49-F238E27FC236}">
                <a16:creationId xmlns:a16="http://schemas.microsoft.com/office/drawing/2014/main" id="{FF53A791-239E-68EC-D743-8587FC61BE4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9;p29">
            <a:extLst>
              <a:ext uri="{FF2B5EF4-FFF2-40B4-BE49-F238E27FC236}">
                <a16:creationId xmlns:a16="http://schemas.microsoft.com/office/drawing/2014/main" id="{472BF041-62E2-9210-8D22-D196278F0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8432F40-8049-00CE-D1B6-DA1726FD95A7}"/>
              </a:ext>
            </a:extLst>
          </p:cNvPr>
          <p:cNvSpPr txBox="1"/>
          <p:nvPr/>
        </p:nvSpPr>
        <p:spPr>
          <a:xfrm>
            <a:off x="410249" y="962355"/>
            <a:ext cx="107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olos Text Medium" panose="020B0604020202020204" charset="0"/>
                <a:cs typeface="Golos Text Medium" panose="020B0604020202020204" charset="0"/>
              </a:rPr>
              <a:t>Rewards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34F72E2-6D47-C8CB-50CB-62FE7B4B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211233" y="1461605"/>
            <a:ext cx="2912916" cy="222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EBA3181C-1F80-57BE-13B4-50596E943AE6}"/>
                  </a:ext>
                </a:extLst>
              </p:cNvPr>
              <p:cNvSpPr txBox="1"/>
              <p:nvPr/>
            </p:nvSpPr>
            <p:spPr>
              <a:xfrm>
                <a:off x="1114887" y="2243383"/>
                <a:ext cx="284024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EBA3181C-1F80-57BE-13B4-50596E94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87" y="2243383"/>
                <a:ext cx="2840242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Hình ảnh 9" descr="Ảnh có chứa ảnh chụp màn hình, Phông chữ, văn bản, thiết kế&#10;&#10;Mô tả được tạo tự động">
            <a:extLst>
              <a:ext uri="{FF2B5EF4-FFF2-40B4-BE49-F238E27FC236}">
                <a16:creationId xmlns:a16="http://schemas.microsoft.com/office/drawing/2014/main" id="{A1858295-126A-1013-9201-61C68051F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76" y="1630941"/>
            <a:ext cx="1580933" cy="544162"/>
          </a:xfrm>
          <a:prstGeom prst="rect">
            <a:avLst/>
          </a:prstGeom>
        </p:spPr>
      </p:pic>
      <p:pic>
        <p:nvPicPr>
          <p:cNvPr id="11" name="Hình ảnh 10" descr="Ảnh có chứa ảnh chụp màn hình, văn bản, thiết kế&#10;&#10;Mô tả được tạo tự động">
            <a:extLst>
              <a:ext uri="{FF2B5EF4-FFF2-40B4-BE49-F238E27FC236}">
                <a16:creationId xmlns:a16="http://schemas.microsoft.com/office/drawing/2014/main" id="{7451F5A2-68BE-3A1D-4554-A4FE3DA4A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009" y="1630942"/>
            <a:ext cx="1701221" cy="544161"/>
          </a:xfrm>
          <a:prstGeom prst="rect">
            <a:avLst/>
          </a:prstGeom>
        </p:spPr>
      </p:pic>
      <p:pic>
        <p:nvPicPr>
          <p:cNvPr id="12" name="Hình ảnh 11" descr="Ảnh có chứa vòng tròn, ảnh chụp màn hình&#10;&#10;Mô tả được tạo tự động">
            <a:extLst>
              <a:ext uri="{FF2B5EF4-FFF2-40B4-BE49-F238E27FC236}">
                <a16:creationId xmlns:a16="http://schemas.microsoft.com/office/drawing/2014/main" id="{07675ADD-AD23-C62A-78F1-7A283800A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576" y="2778651"/>
            <a:ext cx="360865" cy="544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A01DA72-78F2-A6DA-D061-0A9A54A4B2C5}"/>
                  </a:ext>
                </a:extLst>
              </p:cNvPr>
              <p:cNvSpPr txBox="1"/>
              <p:nvPr/>
            </p:nvSpPr>
            <p:spPr>
              <a:xfrm>
                <a:off x="954550" y="3338346"/>
                <a:ext cx="328168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200" b="0" dirty="0">
                    <a:latin typeface="Golos Text" panose="020B0604020202020204" charset="0"/>
                    <a:cs typeface="Golos Text" panose="020B060402020202020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;−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200" b="0" dirty="0">
                    <a:latin typeface="Golos Text" panose="020B0604020202020204" charset="0"/>
                    <a:cs typeface="Golos Text" panose="020B0604020202020204" charset="0"/>
                  </a:rPr>
                  <a:t> otherwise</a:t>
                </a:r>
              </a:p>
              <a:p>
                <a:r>
                  <a:rPr lang="en-US" sz="1000" dirty="0">
                    <a:latin typeface="Golos Text" panose="020B0604020202020204" charset="0"/>
                    <a:cs typeface="Golos Text" panose="020B0604020202020204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𝜂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3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.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0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;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𝜏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0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.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6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endParaRPr lang="en-US" sz="1000" dirty="0">
                  <a:effectLst/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 xmlns="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FA01DA72-78F2-A6DA-D061-0A9A54A4B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0" y="3338346"/>
                <a:ext cx="3281680" cy="507831"/>
              </a:xfrm>
              <a:prstGeom prst="rect">
                <a:avLst/>
              </a:prstGeom>
              <a:blipFill>
                <a:blip r:embed="rId9"/>
                <a:stretch>
                  <a:fillRect t="-2410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2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Training and testing agent</a:t>
            </a: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194215A6-48FF-CCC6-C7BC-444EBB59F6C9}"/>
              </a:ext>
            </a:extLst>
          </p:cNvPr>
          <p:cNvSpPr/>
          <p:nvPr/>
        </p:nvSpPr>
        <p:spPr>
          <a:xfrm>
            <a:off x="8086092" y="4494213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  <p:sp>
        <p:nvSpPr>
          <p:cNvPr id="3" name="Google Shape;382;p38">
            <a:extLst>
              <a:ext uri="{FF2B5EF4-FFF2-40B4-BE49-F238E27FC236}">
                <a16:creationId xmlns:a16="http://schemas.microsoft.com/office/drawing/2014/main" id="{CC1DEC4B-B21E-03D6-10FC-7C672A922EB7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2;p38">
            <a:extLst>
              <a:ext uri="{FF2B5EF4-FFF2-40B4-BE49-F238E27FC236}">
                <a16:creationId xmlns:a16="http://schemas.microsoft.com/office/drawing/2014/main" id="{2114AF45-CBE5-DE0F-9666-DBE5DE2C5B4B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B25E2836-BD80-B9A9-55BB-B85FBF8097A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2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9;p29">
            <a:extLst>
              <a:ext uri="{FF2B5EF4-FFF2-40B4-BE49-F238E27FC236}">
                <a16:creationId xmlns:a16="http://schemas.microsoft.com/office/drawing/2014/main" id="{6E6AD7DE-8413-509B-3DC3-90FF08AB4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olos Text Medium" panose="020B0604020202020204" charset="0"/>
                <a:cs typeface="Golos Text Medium" panose="020B0604020202020204" charset="0"/>
              </a:rPr>
              <a:t>Training</a:t>
            </a:r>
          </a:p>
        </p:txBody>
      </p:sp>
      <p:pic>
        <p:nvPicPr>
          <p:cNvPr id="5" name="Hình ảnh 4" descr="Ảnh có chứa ảnh chụp màn hình, văn bản, Nhiều màu sắc, Phông chữ&#10;&#10;Mô tả được tạo tự động">
            <a:extLst>
              <a:ext uri="{FF2B5EF4-FFF2-40B4-BE49-F238E27FC236}">
                <a16:creationId xmlns:a16="http://schemas.microsoft.com/office/drawing/2014/main" id="{6D3ED21F-0228-F09F-E441-4E1858888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28" t="10441" r="30995" b="23916"/>
          <a:stretch/>
        </p:blipFill>
        <p:spPr>
          <a:xfrm>
            <a:off x="5234247" y="1653899"/>
            <a:ext cx="3034723" cy="1835701"/>
          </a:xfrm>
          <a:prstGeom prst="rect">
            <a:avLst/>
          </a:prstGeom>
        </p:spPr>
      </p:pic>
      <p:sp>
        <p:nvSpPr>
          <p:cNvPr id="8" name="Google Shape;382;p38">
            <a:extLst>
              <a:ext uri="{FF2B5EF4-FFF2-40B4-BE49-F238E27FC236}">
                <a16:creationId xmlns:a16="http://schemas.microsoft.com/office/drawing/2014/main" id="{AB380A85-6B36-B05D-3B07-F3176C2BE862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2;p38">
            <a:extLst>
              <a:ext uri="{FF2B5EF4-FFF2-40B4-BE49-F238E27FC236}">
                <a16:creationId xmlns:a16="http://schemas.microsoft.com/office/drawing/2014/main" id="{79D63C51-1800-73FE-805F-7BEDEE2EE72F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2;p38">
            <a:extLst>
              <a:ext uri="{FF2B5EF4-FFF2-40B4-BE49-F238E27FC236}">
                <a16:creationId xmlns:a16="http://schemas.microsoft.com/office/drawing/2014/main" id="{AD81A99E-1527-FF98-7D63-273BA1AC95D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4BB48DC-DEAE-3DB0-349E-C63995862E5F}"/>
              </a:ext>
            </a:extLst>
          </p:cNvPr>
          <p:cNvSpPr txBox="1"/>
          <p:nvPr/>
        </p:nvSpPr>
        <p:spPr>
          <a:xfrm>
            <a:off x="699489" y="2223098"/>
            <a:ext cx="39306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Initialization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algn="l"/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Q-network parameters initialized randomly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AEBC6EEE-051F-72F0-B3FE-8F6DB16CE6BD}"/>
                  </a:ext>
                </a:extLst>
              </p:cNvPr>
              <p:cNvSpPr txBox="1"/>
              <p:nvPr/>
            </p:nvSpPr>
            <p:spPr>
              <a:xfrm>
                <a:off x="699489" y="5528362"/>
                <a:ext cx="4572000" cy="2108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Training Process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𝝐</m:t>
                    </m:r>
                  </m:oMath>
                </a14:m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-greedy strategy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2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Shifts from exploration to exploitation.</a:t>
                </a:r>
              </a:p>
              <a:p>
                <a:pPr marL="628650" lvl="2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Run for 15 epochs: 𝜀 annealed linearly from 1.0 to 0.1 over the first 5 epochs, 𝜀 fixed to 0.1 after the fifth epoch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Guided Exploration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Uses apprenticeship learning principles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Updating the parameters 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Using SGD and back-propagation algorithm, and also use dropout regularization</a:t>
                </a:r>
              </a:p>
            </p:txBody>
          </p:sp>
        </mc:Choice>
        <mc:Fallback>
          <p:sp>
            <p:nvSpPr>
              <p:cNvPr id="13" name="Hộp Văn bản 12">
                <a:extLst>
                  <a:ext uri="{FF2B5EF4-FFF2-40B4-BE49-F238E27FC236}">
                    <a16:creationId xmlns:a16="http://schemas.microsoft.com/office/drawing/2014/main" id="{AEBC6EEE-051F-72F0-B3FE-8F6DB16CE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9" y="5528362"/>
                <a:ext cx="4572000" cy="2108269"/>
              </a:xfrm>
              <a:prstGeom prst="rect">
                <a:avLst/>
              </a:prstGeom>
              <a:blipFill>
                <a:blip r:embed="rId4"/>
                <a:stretch>
                  <a:fillRect t="-289" b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71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9;p29">
            <a:extLst>
              <a:ext uri="{FF2B5EF4-FFF2-40B4-BE49-F238E27FC236}">
                <a16:creationId xmlns:a16="http://schemas.microsoft.com/office/drawing/2014/main" id="{6E6AD7DE-8413-509B-3DC3-90FF08AB4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olos Text Medium" panose="020B0604020202020204" charset="0"/>
                <a:cs typeface="Golos Text Medium" panose="020B0604020202020204" charset="0"/>
              </a:rPr>
              <a:t>Training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55A8992-B207-43DE-989A-1EA1306BB9FF}"/>
              </a:ext>
            </a:extLst>
          </p:cNvPr>
          <p:cNvSpPr txBox="1"/>
          <p:nvPr/>
        </p:nvSpPr>
        <p:spPr>
          <a:xfrm>
            <a:off x="712081" y="1517560"/>
            <a:ext cx="39306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Initialization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algn="l"/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Q-network parameters initialized randomly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19401B6D-5217-3659-96FB-8562E046325A}"/>
                  </a:ext>
                </a:extLst>
              </p:cNvPr>
              <p:cNvSpPr txBox="1"/>
              <p:nvPr/>
            </p:nvSpPr>
            <p:spPr>
              <a:xfrm>
                <a:off x="712081" y="1978944"/>
                <a:ext cx="4572000" cy="2108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Training Process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𝝐</m:t>
                    </m:r>
                  </m:oMath>
                </a14:m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-greedy strategy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2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Shifts from exploration to exploitation.</a:t>
                </a:r>
              </a:p>
              <a:p>
                <a:pPr marL="628650" lvl="2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Run for 15 epochs: 𝜀 annealed linearly from 1.0 to 0.1 over the first 5 epochs, 𝜀 fixed to 0.1 after the fifth epoch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Guided Exploration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Uses apprenticeship learning principles</a:t>
                </a:r>
              </a:p>
              <a:p>
                <a:pPr marL="171450" lvl="1" indent="-171450">
                  <a:buFont typeface="Courier New" panose="02070309020205020404" pitchFamily="49" charset="0"/>
                  <a:buChar char="o"/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Updating the parameters 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marL="628650" lvl="1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Using SGD and back-propagation algorithm, and also use dropout regularization</a:t>
                </a:r>
              </a:p>
            </p:txBody>
          </p:sp>
        </mc:Choice>
        <mc:Fallback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19401B6D-5217-3659-96FB-8562E046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1" y="1978944"/>
                <a:ext cx="4572000" cy="2108269"/>
              </a:xfrm>
              <a:prstGeom prst="rect">
                <a:avLst/>
              </a:prstGeom>
              <a:blipFill>
                <a:blip r:embed="rId3"/>
                <a:stretch>
                  <a:fillRect t="-290"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62A5E2E-5FEE-E71F-7090-CE732F27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128" y="1588098"/>
            <a:ext cx="3122223" cy="2081482"/>
          </a:xfrm>
          <a:prstGeom prst="rect">
            <a:avLst/>
          </a:prstGeom>
          <a:noFill/>
        </p:spPr>
      </p:pic>
      <p:sp>
        <p:nvSpPr>
          <p:cNvPr id="8" name="Google Shape;382;p38">
            <a:extLst>
              <a:ext uri="{FF2B5EF4-FFF2-40B4-BE49-F238E27FC236}">
                <a16:creationId xmlns:a16="http://schemas.microsoft.com/office/drawing/2014/main" id="{6ABD74AB-8924-072E-6862-EF5E28568FDE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82;p38">
            <a:extLst>
              <a:ext uri="{FF2B5EF4-FFF2-40B4-BE49-F238E27FC236}">
                <a16:creationId xmlns:a16="http://schemas.microsoft.com/office/drawing/2014/main" id="{E2489F30-8A31-07AC-4C65-EBDD49DA28AB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2;p38">
            <a:extLst>
              <a:ext uri="{FF2B5EF4-FFF2-40B4-BE49-F238E27FC236}">
                <a16:creationId xmlns:a16="http://schemas.microsoft.com/office/drawing/2014/main" id="{A5930DAC-6A3C-E8BD-4610-3596C659847E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58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9;p29">
            <a:extLst>
              <a:ext uri="{FF2B5EF4-FFF2-40B4-BE49-F238E27FC236}">
                <a16:creationId xmlns:a16="http://schemas.microsoft.com/office/drawing/2014/main" id="{6E6AD7DE-8413-509B-3DC3-90FF08AB4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olos Text Medium" panose="020B0604020202020204" charset="0"/>
                <a:cs typeface="Golos Text Medium" panose="020B0604020202020204" charset="0"/>
              </a:rPr>
              <a:t>Testing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3391573-557D-5C47-09A4-0377D66AA826}"/>
              </a:ext>
            </a:extLst>
          </p:cNvPr>
          <p:cNvSpPr txBox="1"/>
          <p:nvPr/>
        </p:nvSpPr>
        <p:spPr>
          <a:xfrm>
            <a:off x="683301" y="1810003"/>
            <a:ext cx="457200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Maximum Steps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 Agent runs for a maximum of 200 steps per test image.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Decision Making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At each step, the agent decides to either transform the current box or trigger indication of object found.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When the trigger is used, the search for other objects continues from a new box covering a large portion of the image.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D617F39-9E4E-83D0-4BF1-E66C67ED8ABA}"/>
              </a:ext>
            </a:extLst>
          </p:cNvPr>
          <p:cNvSpPr txBox="1"/>
          <p:nvPr/>
        </p:nvSpPr>
        <p:spPr>
          <a:xfrm>
            <a:off x="683301" y="5487226"/>
            <a:ext cx="4572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Restart Strategy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Search for objects is restarted under two conditions: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agent uses the trigger.</a:t>
            </a:r>
          </a:p>
          <a:p>
            <a:pPr marL="1085850" lvl="2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40 steps pass without using the trigger.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Box Resetting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very first box covers the entire scene.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After any restarting event, the new box has a reduced size (75% of image size).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new box is placed in one of the four corners of the image in the same order (from top-left to right-bottom).</a:t>
            </a:r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A2BC593A-69B9-EA58-8D97-B9981D55BABD}"/>
              </a:ext>
            </a:extLst>
          </p:cNvPr>
          <p:cNvGrpSpPr/>
          <p:nvPr/>
        </p:nvGrpSpPr>
        <p:grpSpPr>
          <a:xfrm>
            <a:off x="6124412" y="1510540"/>
            <a:ext cx="2336287" cy="2257814"/>
            <a:chOff x="6255263" y="1566641"/>
            <a:chExt cx="2336287" cy="2257814"/>
          </a:xfrm>
        </p:grpSpPr>
        <p:pic>
          <p:nvPicPr>
            <p:cNvPr id="7" name="Hình ảnh 6" descr="Ảnh có chứa ảnh chụp màn hình, Phông chữ, văn bản, thiết kế&#10;&#10;Mô tả được tạo tự động">
              <a:extLst>
                <a:ext uri="{FF2B5EF4-FFF2-40B4-BE49-F238E27FC236}">
                  <a16:creationId xmlns:a16="http://schemas.microsoft.com/office/drawing/2014/main" id="{D40B8162-55A2-4650-9F2D-86DCF2DDE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263" y="1566641"/>
              <a:ext cx="2178653" cy="749899"/>
            </a:xfrm>
            <a:prstGeom prst="rect">
              <a:avLst/>
            </a:prstGeom>
          </p:spPr>
        </p:pic>
        <p:pic>
          <p:nvPicPr>
            <p:cNvPr id="8" name="Hình ảnh 7" descr="Ảnh có chứa ảnh chụp màn hình, văn bản, thiết kế&#10;&#10;Mô tả được tạo tự động">
              <a:extLst>
                <a:ext uri="{FF2B5EF4-FFF2-40B4-BE49-F238E27FC236}">
                  <a16:creationId xmlns:a16="http://schemas.microsoft.com/office/drawing/2014/main" id="{BD1FBDDF-3143-11EC-A790-E39F8779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263" y="2397929"/>
              <a:ext cx="2336287" cy="747296"/>
            </a:xfrm>
            <a:prstGeom prst="rect">
              <a:avLst/>
            </a:prstGeom>
          </p:spPr>
        </p:pic>
        <p:pic>
          <p:nvPicPr>
            <p:cNvPr id="9" name="Hình ảnh 8" descr="Ảnh có chứa vòng tròn, ảnh chụp màn hình&#10;&#10;Mô tả được tạo tự động">
              <a:extLst>
                <a:ext uri="{FF2B5EF4-FFF2-40B4-BE49-F238E27FC236}">
                  <a16:creationId xmlns:a16="http://schemas.microsoft.com/office/drawing/2014/main" id="{46948DFE-7D05-BA0F-42FB-C102F3B2F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4660" y="2980227"/>
              <a:ext cx="559857" cy="844228"/>
            </a:xfrm>
            <a:prstGeom prst="rect">
              <a:avLst/>
            </a:prstGeom>
          </p:spPr>
        </p:pic>
      </p:grpSp>
      <p:sp>
        <p:nvSpPr>
          <p:cNvPr id="11" name="Google Shape;382;p38">
            <a:extLst>
              <a:ext uri="{FF2B5EF4-FFF2-40B4-BE49-F238E27FC236}">
                <a16:creationId xmlns:a16="http://schemas.microsoft.com/office/drawing/2014/main" id="{8A6A9094-C434-7C08-6F82-D1B3ACAB9F50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2;p38">
            <a:extLst>
              <a:ext uri="{FF2B5EF4-FFF2-40B4-BE49-F238E27FC236}">
                <a16:creationId xmlns:a16="http://schemas.microsoft.com/office/drawing/2014/main" id="{2578BFD6-A2C1-883A-B87B-4F9C3D4D42FF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82;p38">
            <a:extLst>
              <a:ext uri="{FF2B5EF4-FFF2-40B4-BE49-F238E27FC236}">
                <a16:creationId xmlns:a16="http://schemas.microsoft.com/office/drawing/2014/main" id="{F5F24665-46FA-90C0-9233-BBFBFAA5DE15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6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9;p29">
            <a:extLst>
              <a:ext uri="{FF2B5EF4-FFF2-40B4-BE49-F238E27FC236}">
                <a16:creationId xmlns:a16="http://schemas.microsoft.com/office/drawing/2014/main" id="{6E6AD7DE-8413-509B-3DC3-90FF08AB4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49" y="213782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olos Text Medium" panose="020B0604020202020204" charset="0"/>
                <a:cs typeface="Golos Text Medium" panose="020B0604020202020204" charset="0"/>
              </a:rPr>
              <a:t>Testing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3391573-557D-5C47-09A4-0377D66AA826}"/>
              </a:ext>
            </a:extLst>
          </p:cNvPr>
          <p:cNvSpPr txBox="1"/>
          <p:nvPr/>
        </p:nvSpPr>
        <p:spPr>
          <a:xfrm>
            <a:off x="683301" y="1131632"/>
            <a:ext cx="457200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Maximum Steps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 Agent runs for a maximum of 200 steps per test image.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Decision Making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At each step, the agent decides to either transform the current box or trigger indication of object found.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When the trigger is used, the search for other objects continues from a new box covering a large portion of the image.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D617F39-9E4E-83D0-4BF1-E66C67ED8ABA}"/>
              </a:ext>
            </a:extLst>
          </p:cNvPr>
          <p:cNvSpPr txBox="1"/>
          <p:nvPr/>
        </p:nvSpPr>
        <p:spPr>
          <a:xfrm>
            <a:off x="683301" y="2655126"/>
            <a:ext cx="4572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Restart Strategy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Search for objects is restarted under two conditions: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agent uses the trigger.</a:t>
            </a:r>
          </a:p>
          <a:p>
            <a:pPr marL="1085850" lvl="2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40 steps pass without using the trigger.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1" dirty="0">
                <a:latin typeface="Golos Text" panose="020B0604020202020204" charset="0"/>
                <a:cs typeface="Golos Text" panose="020B0604020202020204" charset="0"/>
              </a:rPr>
              <a:t>Box Resetting</a:t>
            </a: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very first box covers the entire scene.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After any restarting event, the new box has a reduced size (75% of image size).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Golos Text" panose="020B0604020202020204" charset="0"/>
                <a:cs typeface="Golos Text" panose="020B0604020202020204" charset="0"/>
              </a:rPr>
              <a:t>The new box is placed in one of the four corners of the image in the same order (from top-left to right-bottom).</a:t>
            </a:r>
          </a:p>
        </p:txBody>
      </p:sp>
      <p:pic>
        <p:nvPicPr>
          <p:cNvPr id="16" name="Hình ảnh 15" descr="Ảnh có chứa động vật có vú, thú cưng, con mèo, Ria động vật&#10;&#10;Mô tả được tạo tự động">
            <a:extLst>
              <a:ext uri="{FF2B5EF4-FFF2-40B4-BE49-F238E27FC236}">
                <a16:creationId xmlns:a16="http://schemas.microsoft.com/office/drawing/2014/main" id="{956725F6-4137-445D-AFB2-1959D0E4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346" y="805656"/>
            <a:ext cx="1635101" cy="1226326"/>
          </a:xfrm>
          <a:prstGeom prst="rect">
            <a:avLst/>
          </a:prstGeom>
        </p:spPr>
      </p:pic>
      <p:pic>
        <p:nvPicPr>
          <p:cNvPr id="18" name="Hình ảnh 17" descr="Ảnh có chứa động vật có vú, thú cưng, con chó, Giống chó&#10;&#10;Mô tả được tạo tự động">
            <a:extLst>
              <a:ext uri="{FF2B5EF4-FFF2-40B4-BE49-F238E27FC236}">
                <a16:creationId xmlns:a16="http://schemas.microsoft.com/office/drawing/2014/main" id="{A4AAF105-4F6B-98A1-4863-87F6724A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72" y="2150274"/>
            <a:ext cx="1635101" cy="1226326"/>
          </a:xfrm>
          <a:prstGeom prst="rect">
            <a:avLst/>
          </a:prstGeom>
        </p:spPr>
      </p:pic>
      <p:pic>
        <p:nvPicPr>
          <p:cNvPr id="20" name="Hình ảnh 19" descr="Ảnh có chứa động vật có vú, thú cưng, con mèo, Ria động vật&#10;&#10;Mô tả được tạo tự động">
            <a:extLst>
              <a:ext uri="{FF2B5EF4-FFF2-40B4-BE49-F238E27FC236}">
                <a16:creationId xmlns:a16="http://schemas.microsoft.com/office/drawing/2014/main" id="{D27F2915-AD29-482F-01DD-467CE2B25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048" y="2150274"/>
            <a:ext cx="1635101" cy="1226326"/>
          </a:xfrm>
          <a:prstGeom prst="rect">
            <a:avLst/>
          </a:prstGeom>
        </p:spPr>
      </p:pic>
      <p:pic>
        <p:nvPicPr>
          <p:cNvPr id="22" name="Hình ảnh 21" descr="Ảnh có chứa động vật có vú, thú cưng, con chó, Giống chó&#10;&#10;Mô tả được tạo tự động">
            <a:extLst>
              <a:ext uri="{FF2B5EF4-FFF2-40B4-BE49-F238E27FC236}">
                <a16:creationId xmlns:a16="http://schemas.microsoft.com/office/drawing/2014/main" id="{A8274ACC-71FD-B4AD-3036-250E1ADA5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471" y="3493842"/>
            <a:ext cx="1635101" cy="1226326"/>
          </a:xfrm>
          <a:prstGeom prst="rect">
            <a:avLst/>
          </a:prstGeom>
        </p:spPr>
      </p:pic>
      <p:pic>
        <p:nvPicPr>
          <p:cNvPr id="24" name="Hình ảnh 23" descr="Ảnh có chứa động vật có vú, con mèo, thú cưng, Ria động vật&#10;&#10;Mô tả được tạo tự động">
            <a:extLst>
              <a:ext uri="{FF2B5EF4-FFF2-40B4-BE49-F238E27FC236}">
                <a16:creationId xmlns:a16="http://schemas.microsoft.com/office/drawing/2014/main" id="{67E92F52-E61F-4DF4-5D7E-617BBE423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048" y="3494892"/>
            <a:ext cx="1635101" cy="1226326"/>
          </a:xfrm>
          <a:prstGeom prst="rect">
            <a:avLst/>
          </a:prstGeom>
        </p:spPr>
      </p:pic>
      <p:sp>
        <p:nvSpPr>
          <p:cNvPr id="25" name="Google Shape;382;p38">
            <a:extLst>
              <a:ext uri="{FF2B5EF4-FFF2-40B4-BE49-F238E27FC236}">
                <a16:creationId xmlns:a16="http://schemas.microsoft.com/office/drawing/2014/main" id="{1C3C35BB-36F8-1799-2B5C-0EC95EAFD156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82;p38">
            <a:extLst>
              <a:ext uri="{FF2B5EF4-FFF2-40B4-BE49-F238E27FC236}">
                <a16:creationId xmlns:a16="http://schemas.microsoft.com/office/drawing/2014/main" id="{1806B542-50FE-8C93-8F8D-24E90AE94CC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82;p38">
            <a:extLst>
              <a:ext uri="{FF2B5EF4-FFF2-40B4-BE49-F238E27FC236}">
                <a16:creationId xmlns:a16="http://schemas.microsoft.com/office/drawing/2014/main" id="{594CEA9A-DE19-4EDA-186E-C7FE64DB3A4E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24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000" y="1534351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46989D10-D0DA-02BE-861C-DBF2309344E4}"/>
              </a:ext>
            </a:extLst>
          </p:cNvPr>
          <p:cNvSpPr/>
          <p:nvPr/>
        </p:nvSpPr>
        <p:spPr>
          <a:xfrm>
            <a:off x="8086092" y="4494213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  <p:grpSp>
        <p:nvGrpSpPr>
          <p:cNvPr id="4" name="Google Shape;210;p24">
            <a:extLst>
              <a:ext uri="{FF2B5EF4-FFF2-40B4-BE49-F238E27FC236}">
                <a16:creationId xmlns:a16="http://schemas.microsoft.com/office/drawing/2014/main" id="{E33520C6-233E-EA75-09F6-FEE7FEE299C2}"/>
              </a:ext>
            </a:extLst>
          </p:cNvPr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5" name="Google Shape;211;p24">
              <a:extLst>
                <a:ext uri="{FF2B5EF4-FFF2-40B4-BE49-F238E27FC236}">
                  <a16:creationId xmlns:a16="http://schemas.microsoft.com/office/drawing/2014/main" id="{EF682008-2524-C680-8919-E65E1476285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;p24">
              <a:extLst>
                <a:ext uri="{FF2B5EF4-FFF2-40B4-BE49-F238E27FC236}">
                  <a16:creationId xmlns:a16="http://schemas.microsoft.com/office/drawing/2014/main" id="{FE8D2BC6-4CAA-C747-BE89-DB0630B3E5F3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;p24">
              <a:extLst>
                <a:ext uri="{FF2B5EF4-FFF2-40B4-BE49-F238E27FC236}">
                  <a16:creationId xmlns:a16="http://schemas.microsoft.com/office/drawing/2014/main" id="{4A1F3633-8321-ADA7-ABF5-73B6DA3286E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;p24">
              <a:extLst>
                <a:ext uri="{FF2B5EF4-FFF2-40B4-BE49-F238E27FC236}">
                  <a16:creationId xmlns:a16="http://schemas.microsoft.com/office/drawing/2014/main" id="{6950ACF5-213D-A422-AE72-C6F81D8E6289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5;p24">
              <a:extLst>
                <a:ext uri="{FF2B5EF4-FFF2-40B4-BE49-F238E27FC236}">
                  <a16:creationId xmlns:a16="http://schemas.microsoft.com/office/drawing/2014/main" id="{EAAF3294-FFF3-B8DD-BF5E-B23DE472D1BA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6;p24">
              <a:extLst>
                <a:ext uri="{FF2B5EF4-FFF2-40B4-BE49-F238E27FC236}">
                  <a16:creationId xmlns:a16="http://schemas.microsoft.com/office/drawing/2014/main" id="{10D27E80-D842-CBDB-47A2-FC9AB6B257A1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;p24">
              <a:extLst>
                <a:ext uri="{FF2B5EF4-FFF2-40B4-BE49-F238E27FC236}">
                  <a16:creationId xmlns:a16="http://schemas.microsoft.com/office/drawing/2014/main" id="{085F21C2-747A-C972-094D-8FA6F4EC7018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;p24">
              <a:extLst>
                <a:ext uri="{FF2B5EF4-FFF2-40B4-BE49-F238E27FC236}">
                  <a16:creationId xmlns:a16="http://schemas.microsoft.com/office/drawing/2014/main" id="{F46D3122-E60A-75BA-9C9A-CADD5EA9C2F6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9;p24">
              <a:extLst>
                <a:ext uri="{FF2B5EF4-FFF2-40B4-BE49-F238E27FC236}">
                  <a16:creationId xmlns:a16="http://schemas.microsoft.com/office/drawing/2014/main" id="{88039289-72C2-CF99-42A6-684EEE403691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;p24">
              <a:extLst>
                <a:ext uri="{FF2B5EF4-FFF2-40B4-BE49-F238E27FC236}">
                  <a16:creationId xmlns:a16="http://schemas.microsoft.com/office/drawing/2014/main" id="{50701939-19F7-8959-8905-84594AE81503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1;p24">
              <a:extLst>
                <a:ext uri="{FF2B5EF4-FFF2-40B4-BE49-F238E27FC236}">
                  <a16:creationId xmlns:a16="http://schemas.microsoft.com/office/drawing/2014/main" id="{7947A825-938F-50EA-4392-ADFB8BF3F754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2;p24">
              <a:extLst>
                <a:ext uri="{FF2B5EF4-FFF2-40B4-BE49-F238E27FC236}">
                  <a16:creationId xmlns:a16="http://schemas.microsoft.com/office/drawing/2014/main" id="{110B5C29-C386-462D-D0DF-B1BA2527279D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3;p24">
              <a:extLst>
                <a:ext uri="{FF2B5EF4-FFF2-40B4-BE49-F238E27FC236}">
                  <a16:creationId xmlns:a16="http://schemas.microsoft.com/office/drawing/2014/main" id="{D9BE33FA-C01E-CE30-DBED-E7D80A64F958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;p24">
              <a:extLst>
                <a:ext uri="{FF2B5EF4-FFF2-40B4-BE49-F238E27FC236}">
                  <a16:creationId xmlns:a16="http://schemas.microsoft.com/office/drawing/2014/main" id="{9E3BBCBC-674C-0F17-830B-F867D5AB3D2E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5;p24">
              <a:extLst>
                <a:ext uri="{FF2B5EF4-FFF2-40B4-BE49-F238E27FC236}">
                  <a16:creationId xmlns:a16="http://schemas.microsoft.com/office/drawing/2014/main" id="{FAFB0D45-6B65-AF3D-A755-756A012BF9BA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6;p24">
              <a:extLst>
                <a:ext uri="{FF2B5EF4-FFF2-40B4-BE49-F238E27FC236}">
                  <a16:creationId xmlns:a16="http://schemas.microsoft.com/office/drawing/2014/main" id="{1737DF75-496F-CF15-2F27-3210E0DFF4A1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7;p24">
              <a:extLst>
                <a:ext uri="{FF2B5EF4-FFF2-40B4-BE49-F238E27FC236}">
                  <a16:creationId xmlns:a16="http://schemas.microsoft.com/office/drawing/2014/main" id="{2A9DE718-D026-C2C2-D46D-177D000812E2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;p24">
              <a:extLst>
                <a:ext uri="{FF2B5EF4-FFF2-40B4-BE49-F238E27FC236}">
                  <a16:creationId xmlns:a16="http://schemas.microsoft.com/office/drawing/2014/main" id="{877DB2C1-DA40-3656-8531-F06410041794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;p24">
              <a:extLst>
                <a:ext uri="{FF2B5EF4-FFF2-40B4-BE49-F238E27FC236}">
                  <a16:creationId xmlns:a16="http://schemas.microsoft.com/office/drawing/2014/main" id="{179E5340-CC3C-D6BD-3BED-A05411C196E2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;p24">
              <a:extLst>
                <a:ext uri="{FF2B5EF4-FFF2-40B4-BE49-F238E27FC236}">
                  <a16:creationId xmlns:a16="http://schemas.microsoft.com/office/drawing/2014/main" id="{7B4B6C98-A8FD-1553-147D-B5FBEA59C0D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;p24">
              <a:extLst>
                <a:ext uri="{FF2B5EF4-FFF2-40B4-BE49-F238E27FC236}">
                  <a16:creationId xmlns:a16="http://schemas.microsoft.com/office/drawing/2014/main" id="{5C036182-535B-07F4-60B8-214C7FD7BB98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2;p24">
              <a:extLst>
                <a:ext uri="{FF2B5EF4-FFF2-40B4-BE49-F238E27FC236}">
                  <a16:creationId xmlns:a16="http://schemas.microsoft.com/office/drawing/2014/main" id="{3A2CAFC2-2A54-57A8-181A-9C434F738286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24">
              <a:extLst>
                <a:ext uri="{FF2B5EF4-FFF2-40B4-BE49-F238E27FC236}">
                  <a16:creationId xmlns:a16="http://schemas.microsoft.com/office/drawing/2014/main" id="{6011F9C4-C687-34C5-E8D8-2EDE7C220C44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;p24">
              <a:extLst>
                <a:ext uri="{FF2B5EF4-FFF2-40B4-BE49-F238E27FC236}">
                  <a16:creationId xmlns:a16="http://schemas.microsoft.com/office/drawing/2014/main" id="{72F5FE32-43D6-153A-ADA9-BE583ADD99C9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;p24">
              <a:extLst>
                <a:ext uri="{FF2B5EF4-FFF2-40B4-BE49-F238E27FC236}">
                  <a16:creationId xmlns:a16="http://schemas.microsoft.com/office/drawing/2014/main" id="{E0186FBF-4DFF-1086-07A3-CBECBA2D8371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6;p24">
              <a:extLst>
                <a:ext uri="{FF2B5EF4-FFF2-40B4-BE49-F238E27FC236}">
                  <a16:creationId xmlns:a16="http://schemas.microsoft.com/office/drawing/2014/main" id="{0FE7A809-951D-9A04-4864-77ED6810C26A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;p24">
              <a:extLst>
                <a:ext uri="{FF2B5EF4-FFF2-40B4-BE49-F238E27FC236}">
                  <a16:creationId xmlns:a16="http://schemas.microsoft.com/office/drawing/2014/main" id="{EEE2C317-F273-A154-D4FA-1D2212B4353E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8;p24">
              <a:extLst>
                <a:ext uri="{FF2B5EF4-FFF2-40B4-BE49-F238E27FC236}">
                  <a16:creationId xmlns:a16="http://schemas.microsoft.com/office/drawing/2014/main" id="{86050CE9-2644-0B4D-A973-D89AE84D2573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9;p24">
              <a:extLst>
                <a:ext uri="{FF2B5EF4-FFF2-40B4-BE49-F238E27FC236}">
                  <a16:creationId xmlns:a16="http://schemas.microsoft.com/office/drawing/2014/main" id="{390DD5A2-2538-E15D-15DF-5798664CD5B0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;p24">
              <a:extLst>
                <a:ext uri="{FF2B5EF4-FFF2-40B4-BE49-F238E27FC236}">
                  <a16:creationId xmlns:a16="http://schemas.microsoft.com/office/drawing/2014/main" id="{1A94C4EA-036E-233A-32C4-3A02DA4D963F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1;p24">
              <a:extLst>
                <a:ext uri="{FF2B5EF4-FFF2-40B4-BE49-F238E27FC236}">
                  <a16:creationId xmlns:a16="http://schemas.microsoft.com/office/drawing/2014/main" id="{3F28C0A5-152C-DC34-2528-889B8C68CBB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;p24">
              <a:extLst>
                <a:ext uri="{FF2B5EF4-FFF2-40B4-BE49-F238E27FC236}">
                  <a16:creationId xmlns:a16="http://schemas.microsoft.com/office/drawing/2014/main" id="{7125F309-39CF-CDF6-271C-6504C268566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;p24">
              <a:extLst>
                <a:ext uri="{FF2B5EF4-FFF2-40B4-BE49-F238E27FC236}">
                  <a16:creationId xmlns:a16="http://schemas.microsoft.com/office/drawing/2014/main" id="{BD656183-335F-183F-3F88-42A42FEC901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4;p24">
              <a:extLst>
                <a:ext uri="{FF2B5EF4-FFF2-40B4-BE49-F238E27FC236}">
                  <a16:creationId xmlns:a16="http://schemas.microsoft.com/office/drawing/2014/main" id="{03BFA358-23DC-EB50-C84F-05056132A4D2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5;p24">
              <a:extLst>
                <a:ext uri="{FF2B5EF4-FFF2-40B4-BE49-F238E27FC236}">
                  <a16:creationId xmlns:a16="http://schemas.microsoft.com/office/drawing/2014/main" id="{25DAD256-F388-AFB0-FB4E-7986BCC0EC54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6;p24">
              <a:extLst>
                <a:ext uri="{FF2B5EF4-FFF2-40B4-BE49-F238E27FC236}">
                  <a16:creationId xmlns:a16="http://schemas.microsoft.com/office/drawing/2014/main" id="{7B5D5AC1-B4E1-D260-FC81-077923155A08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7;p24">
              <a:extLst>
                <a:ext uri="{FF2B5EF4-FFF2-40B4-BE49-F238E27FC236}">
                  <a16:creationId xmlns:a16="http://schemas.microsoft.com/office/drawing/2014/main" id="{83DE16CA-E61C-9C8C-9E80-33C4C93A7071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;p24">
              <a:extLst>
                <a:ext uri="{FF2B5EF4-FFF2-40B4-BE49-F238E27FC236}">
                  <a16:creationId xmlns:a16="http://schemas.microsoft.com/office/drawing/2014/main" id="{4C49901A-154C-F7C6-2A4B-DA34F17DB454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9;p24">
              <a:extLst>
                <a:ext uri="{FF2B5EF4-FFF2-40B4-BE49-F238E27FC236}">
                  <a16:creationId xmlns:a16="http://schemas.microsoft.com/office/drawing/2014/main" id="{5D6E5E33-DFC5-AB1E-CCC1-446CA3CC377C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;p24">
              <a:extLst>
                <a:ext uri="{FF2B5EF4-FFF2-40B4-BE49-F238E27FC236}">
                  <a16:creationId xmlns:a16="http://schemas.microsoft.com/office/drawing/2014/main" id="{ABE50DDB-6DF9-8CDA-D214-A6F462F430B6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1;p24">
              <a:extLst>
                <a:ext uri="{FF2B5EF4-FFF2-40B4-BE49-F238E27FC236}">
                  <a16:creationId xmlns:a16="http://schemas.microsoft.com/office/drawing/2014/main" id="{E9532A7C-975D-F012-226E-D3475AB40011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2;p24">
              <a:extLst>
                <a:ext uri="{FF2B5EF4-FFF2-40B4-BE49-F238E27FC236}">
                  <a16:creationId xmlns:a16="http://schemas.microsoft.com/office/drawing/2014/main" id="{69841F93-263C-F283-689F-3C67498C649B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3;p24">
              <a:extLst>
                <a:ext uri="{FF2B5EF4-FFF2-40B4-BE49-F238E27FC236}">
                  <a16:creationId xmlns:a16="http://schemas.microsoft.com/office/drawing/2014/main" id="{7264723E-2097-615A-D288-F4981EECC3A9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;p24">
              <a:extLst>
                <a:ext uri="{FF2B5EF4-FFF2-40B4-BE49-F238E27FC236}">
                  <a16:creationId xmlns:a16="http://schemas.microsoft.com/office/drawing/2014/main" id="{D8D2B0B8-4053-CC7F-124B-BB88AC059323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5;p24">
              <a:extLst>
                <a:ext uri="{FF2B5EF4-FFF2-40B4-BE49-F238E27FC236}">
                  <a16:creationId xmlns:a16="http://schemas.microsoft.com/office/drawing/2014/main" id="{20EC23A4-BED3-6B0F-EC29-67AA575D0125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6;p24">
              <a:extLst>
                <a:ext uri="{FF2B5EF4-FFF2-40B4-BE49-F238E27FC236}">
                  <a16:creationId xmlns:a16="http://schemas.microsoft.com/office/drawing/2014/main" id="{E860AD48-85D7-1C98-3D73-60DF22B2062B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;p24">
              <a:extLst>
                <a:ext uri="{FF2B5EF4-FFF2-40B4-BE49-F238E27FC236}">
                  <a16:creationId xmlns:a16="http://schemas.microsoft.com/office/drawing/2014/main" id="{95EB0E8D-D39C-07DF-D4DC-10CAAEA95C67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8;p24">
              <a:extLst>
                <a:ext uri="{FF2B5EF4-FFF2-40B4-BE49-F238E27FC236}">
                  <a16:creationId xmlns:a16="http://schemas.microsoft.com/office/drawing/2014/main" id="{771AE952-B1DE-54DC-DB27-96B06FEF6EBE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9;p24">
              <a:extLst>
                <a:ext uri="{FF2B5EF4-FFF2-40B4-BE49-F238E27FC236}">
                  <a16:creationId xmlns:a16="http://schemas.microsoft.com/office/drawing/2014/main" id="{D70A8946-091A-B97D-F97B-2399F56F8B81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0;p24">
              <a:extLst>
                <a:ext uri="{FF2B5EF4-FFF2-40B4-BE49-F238E27FC236}">
                  <a16:creationId xmlns:a16="http://schemas.microsoft.com/office/drawing/2014/main" id="{FB5D19B0-FA97-E831-D857-2800D2B2F9FF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;p24">
              <a:extLst>
                <a:ext uri="{FF2B5EF4-FFF2-40B4-BE49-F238E27FC236}">
                  <a16:creationId xmlns:a16="http://schemas.microsoft.com/office/drawing/2014/main" id="{35AA0DBF-1359-77E9-779C-A86113C99966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2;p24">
              <a:extLst>
                <a:ext uri="{FF2B5EF4-FFF2-40B4-BE49-F238E27FC236}">
                  <a16:creationId xmlns:a16="http://schemas.microsoft.com/office/drawing/2014/main" id="{872C449A-E331-179D-263F-3D7BE5D9E622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3;p24">
              <a:extLst>
                <a:ext uri="{FF2B5EF4-FFF2-40B4-BE49-F238E27FC236}">
                  <a16:creationId xmlns:a16="http://schemas.microsoft.com/office/drawing/2014/main" id="{26C729B9-B091-E7E7-6F70-D1B421668EC9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4;p24">
              <a:extLst>
                <a:ext uri="{FF2B5EF4-FFF2-40B4-BE49-F238E27FC236}">
                  <a16:creationId xmlns:a16="http://schemas.microsoft.com/office/drawing/2014/main" id="{80EF8C0B-F457-303F-0718-AF2697C77C3C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5;p24">
              <a:extLst>
                <a:ext uri="{FF2B5EF4-FFF2-40B4-BE49-F238E27FC236}">
                  <a16:creationId xmlns:a16="http://schemas.microsoft.com/office/drawing/2014/main" id="{29D13591-165F-4ADE-7776-038974C4F85B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;p24">
              <a:extLst>
                <a:ext uri="{FF2B5EF4-FFF2-40B4-BE49-F238E27FC236}">
                  <a16:creationId xmlns:a16="http://schemas.microsoft.com/office/drawing/2014/main" id="{DEAC000D-3856-C9DF-F992-3531B09B34C9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;p24">
              <a:extLst>
                <a:ext uri="{FF2B5EF4-FFF2-40B4-BE49-F238E27FC236}">
                  <a16:creationId xmlns:a16="http://schemas.microsoft.com/office/drawing/2014/main" id="{DA109840-E734-D7FE-1743-FEB36A95238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8;p24">
              <a:extLst>
                <a:ext uri="{FF2B5EF4-FFF2-40B4-BE49-F238E27FC236}">
                  <a16:creationId xmlns:a16="http://schemas.microsoft.com/office/drawing/2014/main" id="{66372AA2-D050-AEDC-E1D0-182D6106D48E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9;p24">
              <a:extLst>
                <a:ext uri="{FF2B5EF4-FFF2-40B4-BE49-F238E27FC236}">
                  <a16:creationId xmlns:a16="http://schemas.microsoft.com/office/drawing/2014/main" id="{C38701BE-22AA-F92D-9B89-32A2AE8CD7AC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0;p24">
              <a:extLst>
                <a:ext uri="{FF2B5EF4-FFF2-40B4-BE49-F238E27FC236}">
                  <a16:creationId xmlns:a16="http://schemas.microsoft.com/office/drawing/2014/main" id="{E84F5300-3BCC-A7FA-DFA2-955C79A5FA0A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1;p24">
              <a:extLst>
                <a:ext uri="{FF2B5EF4-FFF2-40B4-BE49-F238E27FC236}">
                  <a16:creationId xmlns:a16="http://schemas.microsoft.com/office/drawing/2014/main" id="{6CE3FC2A-F14D-4D87-0524-F8FB93F0B8FA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2;p24">
              <a:extLst>
                <a:ext uri="{FF2B5EF4-FFF2-40B4-BE49-F238E27FC236}">
                  <a16:creationId xmlns:a16="http://schemas.microsoft.com/office/drawing/2014/main" id="{E6088919-1131-2F05-7F49-B8ED077F3CE2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3;p24">
              <a:extLst>
                <a:ext uri="{FF2B5EF4-FFF2-40B4-BE49-F238E27FC236}">
                  <a16:creationId xmlns:a16="http://schemas.microsoft.com/office/drawing/2014/main" id="{7CB8876E-2E6D-1A2B-D672-C9975DFF578A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4;p24">
              <a:extLst>
                <a:ext uri="{FF2B5EF4-FFF2-40B4-BE49-F238E27FC236}">
                  <a16:creationId xmlns:a16="http://schemas.microsoft.com/office/drawing/2014/main" id="{EDE96A38-498E-4C06-B26E-515E6B0844D0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5;p24">
              <a:extLst>
                <a:ext uri="{FF2B5EF4-FFF2-40B4-BE49-F238E27FC236}">
                  <a16:creationId xmlns:a16="http://schemas.microsoft.com/office/drawing/2014/main" id="{59F742FF-701C-B11D-00A0-7EB61B1C8156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382;p38">
            <a:extLst>
              <a:ext uri="{FF2B5EF4-FFF2-40B4-BE49-F238E27FC236}">
                <a16:creationId xmlns:a16="http://schemas.microsoft.com/office/drawing/2014/main" id="{C51B5A3A-FBA0-A77B-0944-80BADAE95292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382;p38">
            <a:extLst>
              <a:ext uri="{FF2B5EF4-FFF2-40B4-BE49-F238E27FC236}">
                <a16:creationId xmlns:a16="http://schemas.microsoft.com/office/drawing/2014/main" id="{8EBEA857-D23E-5AA5-4C3A-127DADBDA1A9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382;p38">
            <a:extLst>
              <a:ext uri="{FF2B5EF4-FFF2-40B4-BE49-F238E27FC236}">
                <a16:creationId xmlns:a16="http://schemas.microsoft.com/office/drawing/2014/main" id="{7D9E5803-FED4-1015-7B7B-3AED6F429067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732700" y="7360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ECEAAE2-A659-2B61-8A7D-F96406251894}"/>
              </a:ext>
            </a:extLst>
          </p:cNvPr>
          <p:cNvSpPr txBox="1"/>
          <p:nvPr/>
        </p:nvSpPr>
        <p:spPr>
          <a:xfrm>
            <a:off x="1732700" y="1773450"/>
            <a:ext cx="64905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goal of the project is to develop an active detection model that allows an agent to focus attention on candidate regions to accurately identify the location of a target object. This model is trained using </a:t>
            </a:r>
            <a:r>
              <a:rPr lang="en-US" b="1" dirty="0">
                <a:latin typeface="Golos Text" panose="020B0604020202020204" charset="0"/>
                <a:cs typeface="Golos Text" panose="020B0604020202020204" charset="0"/>
              </a:rPr>
              <a:t>deep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b="1" dirty="0">
                <a:latin typeface="Golos Text" panose="020B0604020202020204" charset="0"/>
                <a:cs typeface="Golos Text" panose="020B0604020202020204" charset="0"/>
              </a:rPr>
              <a:t>reinforcement learning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, specifically </a:t>
            </a:r>
            <a:r>
              <a:rPr lang="en-US" b="1" dirty="0">
                <a:latin typeface="Golos Text" panose="020B0604020202020204" charset="0"/>
                <a:cs typeface="Golos Text" panose="020B0604020202020204" charset="0"/>
              </a:rPr>
              <a:t>Deep Q-Network (</a:t>
            </a:r>
            <a:r>
              <a:rPr lang="en-US" b="1" dirty="0" err="1">
                <a:latin typeface="Golos Text" panose="020B0604020202020204" charset="0"/>
                <a:cs typeface="Golos Text" panose="020B0604020202020204" charset="0"/>
              </a:rPr>
              <a:t>DQN</a:t>
            </a:r>
            <a:r>
              <a:rPr lang="en-US" b="1" dirty="0">
                <a:latin typeface="Golos Text" panose="020B0604020202020204" charset="0"/>
                <a:cs typeface="Golos Text" panose="020B0604020202020204" charset="0"/>
              </a:rPr>
              <a:t>)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algorithms. We will directly apply </a:t>
            </a:r>
            <a:r>
              <a:rPr lang="en-US" b="1" dirty="0">
                <a:latin typeface="Golos Text" panose="020B0604020202020204" charset="0"/>
                <a:cs typeface="Golos Text" panose="020B0604020202020204" charset="0"/>
              </a:rPr>
              <a:t>pre-trained CNN</a:t>
            </a:r>
            <a:r>
              <a:rPr lang="en-US" dirty="0"/>
              <a:t> following the architecture of </a:t>
            </a:r>
            <a:r>
              <a:rPr lang="en-US" dirty="0" err="1"/>
              <a:t>Zeiler</a:t>
            </a:r>
            <a:r>
              <a:rPr lang="en-US" dirty="0"/>
              <a:t> and </a:t>
            </a:r>
            <a:r>
              <a:rPr lang="en-US" dirty="0" err="1"/>
              <a:t>Fergus</a:t>
            </a:r>
            <a:r>
              <a:rPr lang="en-US" dirty="0" err="1">
                <a:latin typeface="Golos Text" panose="020B0604020202020204" charset="0"/>
                <a:cs typeface="Golos Text" panose="020B0604020202020204" charset="0"/>
              </a:rPr>
              <a:t>with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the parameters proposed in the 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  <a:hlinkClick r:id="rId3"/>
              </a:rPr>
              <a:t>paper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and concentrate on using reinforcement learning algorithms to enhance the efficiency of object search and localization.</a:t>
            </a:r>
          </a:p>
        </p:txBody>
      </p:sp>
      <p:grpSp>
        <p:nvGrpSpPr>
          <p:cNvPr id="6" name="Google Shape;210;p24">
            <a:extLst>
              <a:ext uri="{FF2B5EF4-FFF2-40B4-BE49-F238E27FC236}">
                <a16:creationId xmlns:a16="http://schemas.microsoft.com/office/drawing/2014/main" id="{C7285F33-554F-BA94-B993-1A1A0FDA9A4E}"/>
              </a:ext>
            </a:extLst>
          </p:cNvPr>
          <p:cNvGrpSpPr/>
          <p:nvPr/>
        </p:nvGrpSpPr>
        <p:grpSpPr>
          <a:xfrm flipH="1">
            <a:off x="9450513" y="914389"/>
            <a:ext cx="3706695" cy="2550084"/>
            <a:chOff x="4388650" y="2224200"/>
            <a:chExt cx="1707525" cy="1174775"/>
          </a:xfrm>
        </p:grpSpPr>
        <p:sp>
          <p:nvSpPr>
            <p:cNvPr id="7" name="Google Shape;211;p24">
              <a:extLst>
                <a:ext uri="{FF2B5EF4-FFF2-40B4-BE49-F238E27FC236}">
                  <a16:creationId xmlns:a16="http://schemas.microsoft.com/office/drawing/2014/main" id="{2C9A968E-5903-C9D6-62E7-DA403A1821DA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p24">
              <a:extLst>
                <a:ext uri="{FF2B5EF4-FFF2-40B4-BE49-F238E27FC236}">
                  <a16:creationId xmlns:a16="http://schemas.microsoft.com/office/drawing/2014/main" id="{EC25425A-B7E4-3642-DFF1-EFCF07ACF883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;p24">
              <a:extLst>
                <a:ext uri="{FF2B5EF4-FFF2-40B4-BE49-F238E27FC236}">
                  <a16:creationId xmlns:a16="http://schemas.microsoft.com/office/drawing/2014/main" id="{A331E1F7-9526-72C1-27E5-63D8C18ABD1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;p24">
              <a:extLst>
                <a:ext uri="{FF2B5EF4-FFF2-40B4-BE49-F238E27FC236}">
                  <a16:creationId xmlns:a16="http://schemas.microsoft.com/office/drawing/2014/main" id="{C121284E-D9B3-A5C6-CE20-C842D0BA781F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5;p24">
              <a:extLst>
                <a:ext uri="{FF2B5EF4-FFF2-40B4-BE49-F238E27FC236}">
                  <a16:creationId xmlns:a16="http://schemas.microsoft.com/office/drawing/2014/main" id="{A1E18019-90E8-638F-C37E-5D97AF26BF9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;p24">
              <a:extLst>
                <a:ext uri="{FF2B5EF4-FFF2-40B4-BE49-F238E27FC236}">
                  <a16:creationId xmlns:a16="http://schemas.microsoft.com/office/drawing/2014/main" id="{368D1FA8-DA96-B586-6F30-9E9288A14414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;p24">
              <a:extLst>
                <a:ext uri="{FF2B5EF4-FFF2-40B4-BE49-F238E27FC236}">
                  <a16:creationId xmlns:a16="http://schemas.microsoft.com/office/drawing/2014/main" id="{F49C49CA-79AA-C638-DDCE-F3FE48BE8193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;p24">
              <a:extLst>
                <a:ext uri="{FF2B5EF4-FFF2-40B4-BE49-F238E27FC236}">
                  <a16:creationId xmlns:a16="http://schemas.microsoft.com/office/drawing/2014/main" id="{7021CC64-7C49-FF1E-0ED8-E1DCBC466C02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9;p24">
              <a:extLst>
                <a:ext uri="{FF2B5EF4-FFF2-40B4-BE49-F238E27FC236}">
                  <a16:creationId xmlns:a16="http://schemas.microsoft.com/office/drawing/2014/main" id="{C6F1DF73-D419-7052-9B6E-0EEB9E2896EE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0;p24">
              <a:extLst>
                <a:ext uri="{FF2B5EF4-FFF2-40B4-BE49-F238E27FC236}">
                  <a16:creationId xmlns:a16="http://schemas.microsoft.com/office/drawing/2014/main" id="{F5C2740E-3985-5772-6D9D-29F11EDCD145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1;p24">
              <a:extLst>
                <a:ext uri="{FF2B5EF4-FFF2-40B4-BE49-F238E27FC236}">
                  <a16:creationId xmlns:a16="http://schemas.microsoft.com/office/drawing/2014/main" id="{EDA734C3-E022-FA5A-5C44-6A930E31A5AF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2;p24">
              <a:extLst>
                <a:ext uri="{FF2B5EF4-FFF2-40B4-BE49-F238E27FC236}">
                  <a16:creationId xmlns:a16="http://schemas.microsoft.com/office/drawing/2014/main" id="{E02BECAA-135D-4903-2067-131B2B59873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3;p24">
              <a:extLst>
                <a:ext uri="{FF2B5EF4-FFF2-40B4-BE49-F238E27FC236}">
                  <a16:creationId xmlns:a16="http://schemas.microsoft.com/office/drawing/2014/main" id="{7CEB9322-8E99-63AA-5341-DCEC4DDC10C8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4;p24">
              <a:extLst>
                <a:ext uri="{FF2B5EF4-FFF2-40B4-BE49-F238E27FC236}">
                  <a16:creationId xmlns:a16="http://schemas.microsoft.com/office/drawing/2014/main" id="{C35804B8-AECB-7130-4CF1-D20DF442AE17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5;p24">
              <a:extLst>
                <a:ext uri="{FF2B5EF4-FFF2-40B4-BE49-F238E27FC236}">
                  <a16:creationId xmlns:a16="http://schemas.microsoft.com/office/drawing/2014/main" id="{90E5112C-6D08-E83E-07FF-BF3CF6ADEF5D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6;p24">
              <a:extLst>
                <a:ext uri="{FF2B5EF4-FFF2-40B4-BE49-F238E27FC236}">
                  <a16:creationId xmlns:a16="http://schemas.microsoft.com/office/drawing/2014/main" id="{6DD46351-AD37-9294-E17E-2550391B48C5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7;p24">
              <a:extLst>
                <a:ext uri="{FF2B5EF4-FFF2-40B4-BE49-F238E27FC236}">
                  <a16:creationId xmlns:a16="http://schemas.microsoft.com/office/drawing/2014/main" id="{09836472-23CC-37BB-84FB-357852AB6FAD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8;p24">
              <a:extLst>
                <a:ext uri="{FF2B5EF4-FFF2-40B4-BE49-F238E27FC236}">
                  <a16:creationId xmlns:a16="http://schemas.microsoft.com/office/drawing/2014/main" id="{CA654365-39B5-E4CE-00FE-91CDB2880D0E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;p24">
              <a:extLst>
                <a:ext uri="{FF2B5EF4-FFF2-40B4-BE49-F238E27FC236}">
                  <a16:creationId xmlns:a16="http://schemas.microsoft.com/office/drawing/2014/main" id="{3B6C2D24-3E6B-593C-5E1A-E553643FFACA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0;p24">
              <a:extLst>
                <a:ext uri="{FF2B5EF4-FFF2-40B4-BE49-F238E27FC236}">
                  <a16:creationId xmlns:a16="http://schemas.microsoft.com/office/drawing/2014/main" id="{1B8B2FC9-3DB9-E5C1-0D65-F8A7A4B0553F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1;p24">
              <a:extLst>
                <a:ext uri="{FF2B5EF4-FFF2-40B4-BE49-F238E27FC236}">
                  <a16:creationId xmlns:a16="http://schemas.microsoft.com/office/drawing/2014/main" id="{3134703C-49C1-0B3C-A10F-AD245E3DB9B3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;p24">
              <a:extLst>
                <a:ext uri="{FF2B5EF4-FFF2-40B4-BE49-F238E27FC236}">
                  <a16:creationId xmlns:a16="http://schemas.microsoft.com/office/drawing/2014/main" id="{DB7265B3-E3C7-348D-9A04-AFDB79FB731F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3;p24">
              <a:extLst>
                <a:ext uri="{FF2B5EF4-FFF2-40B4-BE49-F238E27FC236}">
                  <a16:creationId xmlns:a16="http://schemas.microsoft.com/office/drawing/2014/main" id="{D17D99DB-7388-6D6C-EAB1-EBA7BB0CCD72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4;p24">
              <a:extLst>
                <a:ext uri="{FF2B5EF4-FFF2-40B4-BE49-F238E27FC236}">
                  <a16:creationId xmlns:a16="http://schemas.microsoft.com/office/drawing/2014/main" id="{656942B6-ACCE-0D39-EE43-FB47119DF399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5;p24">
              <a:extLst>
                <a:ext uri="{FF2B5EF4-FFF2-40B4-BE49-F238E27FC236}">
                  <a16:creationId xmlns:a16="http://schemas.microsoft.com/office/drawing/2014/main" id="{5A17C0B8-7B50-82DF-8D99-6F39167805FD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6;p24">
              <a:extLst>
                <a:ext uri="{FF2B5EF4-FFF2-40B4-BE49-F238E27FC236}">
                  <a16:creationId xmlns:a16="http://schemas.microsoft.com/office/drawing/2014/main" id="{589EB044-9594-C792-2333-C863C22A2A2B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7;p24">
              <a:extLst>
                <a:ext uri="{FF2B5EF4-FFF2-40B4-BE49-F238E27FC236}">
                  <a16:creationId xmlns:a16="http://schemas.microsoft.com/office/drawing/2014/main" id="{5275B9CF-8997-91C2-409A-F21DBE9E7E9C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8;p24">
              <a:extLst>
                <a:ext uri="{FF2B5EF4-FFF2-40B4-BE49-F238E27FC236}">
                  <a16:creationId xmlns:a16="http://schemas.microsoft.com/office/drawing/2014/main" id="{33D7B042-B387-072A-F47C-B3E629EB4523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9;p24">
              <a:extLst>
                <a:ext uri="{FF2B5EF4-FFF2-40B4-BE49-F238E27FC236}">
                  <a16:creationId xmlns:a16="http://schemas.microsoft.com/office/drawing/2014/main" id="{06847F64-B8DF-7743-73A9-195D2175CF32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0;p24">
              <a:extLst>
                <a:ext uri="{FF2B5EF4-FFF2-40B4-BE49-F238E27FC236}">
                  <a16:creationId xmlns:a16="http://schemas.microsoft.com/office/drawing/2014/main" id="{A452D55F-33D7-3FE4-3B3F-661A989E22DE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1;p24">
              <a:extLst>
                <a:ext uri="{FF2B5EF4-FFF2-40B4-BE49-F238E27FC236}">
                  <a16:creationId xmlns:a16="http://schemas.microsoft.com/office/drawing/2014/main" id="{2C9E4A52-1FA0-E645-A70A-0675CA24208F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2;p24">
              <a:extLst>
                <a:ext uri="{FF2B5EF4-FFF2-40B4-BE49-F238E27FC236}">
                  <a16:creationId xmlns:a16="http://schemas.microsoft.com/office/drawing/2014/main" id="{36CE0268-B677-4CB7-F21A-31C27FD5191B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3;p24">
              <a:extLst>
                <a:ext uri="{FF2B5EF4-FFF2-40B4-BE49-F238E27FC236}">
                  <a16:creationId xmlns:a16="http://schemas.microsoft.com/office/drawing/2014/main" id="{C89DA34C-8F05-4DDC-CBBC-FA1E4BFE0223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4;p24">
              <a:extLst>
                <a:ext uri="{FF2B5EF4-FFF2-40B4-BE49-F238E27FC236}">
                  <a16:creationId xmlns:a16="http://schemas.microsoft.com/office/drawing/2014/main" id="{E1201451-26E1-0C8E-AFD8-15D413D2048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5;p24">
              <a:extLst>
                <a:ext uri="{FF2B5EF4-FFF2-40B4-BE49-F238E27FC236}">
                  <a16:creationId xmlns:a16="http://schemas.microsoft.com/office/drawing/2014/main" id="{3FC63506-E43A-8C67-05B9-3A361D2CDFC3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6;p24">
              <a:extLst>
                <a:ext uri="{FF2B5EF4-FFF2-40B4-BE49-F238E27FC236}">
                  <a16:creationId xmlns:a16="http://schemas.microsoft.com/office/drawing/2014/main" id="{E7702CD6-0339-598B-D7D6-19AA173D7149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7;p24">
              <a:extLst>
                <a:ext uri="{FF2B5EF4-FFF2-40B4-BE49-F238E27FC236}">
                  <a16:creationId xmlns:a16="http://schemas.microsoft.com/office/drawing/2014/main" id="{864DAD33-B828-81BA-331F-1053CCAC9226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;p24">
              <a:extLst>
                <a:ext uri="{FF2B5EF4-FFF2-40B4-BE49-F238E27FC236}">
                  <a16:creationId xmlns:a16="http://schemas.microsoft.com/office/drawing/2014/main" id="{9165EF03-49B6-E0E0-81AF-DAB9B178162C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9;p24">
              <a:extLst>
                <a:ext uri="{FF2B5EF4-FFF2-40B4-BE49-F238E27FC236}">
                  <a16:creationId xmlns:a16="http://schemas.microsoft.com/office/drawing/2014/main" id="{2D1CAB14-11F8-A4B9-EA59-BDFA8E61C2F3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0;p24">
              <a:extLst>
                <a:ext uri="{FF2B5EF4-FFF2-40B4-BE49-F238E27FC236}">
                  <a16:creationId xmlns:a16="http://schemas.microsoft.com/office/drawing/2014/main" id="{8CA95336-3895-7F34-5497-6E409978795A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1;p24">
              <a:extLst>
                <a:ext uri="{FF2B5EF4-FFF2-40B4-BE49-F238E27FC236}">
                  <a16:creationId xmlns:a16="http://schemas.microsoft.com/office/drawing/2014/main" id="{C9ADF5A3-ED3F-EC9A-CDCF-AC2ED40D286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2;p24">
              <a:extLst>
                <a:ext uri="{FF2B5EF4-FFF2-40B4-BE49-F238E27FC236}">
                  <a16:creationId xmlns:a16="http://schemas.microsoft.com/office/drawing/2014/main" id="{DBF960CA-0E6F-5ACF-DBF5-BEB07D75DE61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3;p24">
              <a:extLst>
                <a:ext uri="{FF2B5EF4-FFF2-40B4-BE49-F238E27FC236}">
                  <a16:creationId xmlns:a16="http://schemas.microsoft.com/office/drawing/2014/main" id="{124C33C6-F09E-67D5-D2BB-031D691CE65E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;p24">
              <a:extLst>
                <a:ext uri="{FF2B5EF4-FFF2-40B4-BE49-F238E27FC236}">
                  <a16:creationId xmlns:a16="http://schemas.microsoft.com/office/drawing/2014/main" id="{AA85D8AB-CFE6-FA37-5823-73C5021E6C43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;p24">
              <a:extLst>
                <a:ext uri="{FF2B5EF4-FFF2-40B4-BE49-F238E27FC236}">
                  <a16:creationId xmlns:a16="http://schemas.microsoft.com/office/drawing/2014/main" id="{871CD228-F51F-E288-13EF-0B459888977D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6;p24">
              <a:extLst>
                <a:ext uri="{FF2B5EF4-FFF2-40B4-BE49-F238E27FC236}">
                  <a16:creationId xmlns:a16="http://schemas.microsoft.com/office/drawing/2014/main" id="{ADACC04D-B75C-1159-9F6C-EE26E315938C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7;p24">
              <a:extLst>
                <a:ext uri="{FF2B5EF4-FFF2-40B4-BE49-F238E27FC236}">
                  <a16:creationId xmlns:a16="http://schemas.microsoft.com/office/drawing/2014/main" id="{247D4A43-3E44-EC44-2060-AED892848D5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8;p24">
              <a:extLst>
                <a:ext uri="{FF2B5EF4-FFF2-40B4-BE49-F238E27FC236}">
                  <a16:creationId xmlns:a16="http://schemas.microsoft.com/office/drawing/2014/main" id="{AC6B39EE-7F56-BAE3-380C-DAB2A928F52B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9;p24">
              <a:extLst>
                <a:ext uri="{FF2B5EF4-FFF2-40B4-BE49-F238E27FC236}">
                  <a16:creationId xmlns:a16="http://schemas.microsoft.com/office/drawing/2014/main" id="{B3FF2821-0F64-CA3A-6001-167D6B70802C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0;p24">
              <a:extLst>
                <a:ext uri="{FF2B5EF4-FFF2-40B4-BE49-F238E27FC236}">
                  <a16:creationId xmlns:a16="http://schemas.microsoft.com/office/drawing/2014/main" id="{F7F26A60-1108-CA2E-97A1-29ECDA6D5CCE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1;p24">
              <a:extLst>
                <a:ext uri="{FF2B5EF4-FFF2-40B4-BE49-F238E27FC236}">
                  <a16:creationId xmlns:a16="http://schemas.microsoft.com/office/drawing/2014/main" id="{B46EEBCB-73F3-ED5D-F3C0-43E415845EF1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2;p24">
              <a:extLst>
                <a:ext uri="{FF2B5EF4-FFF2-40B4-BE49-F238E27FC236}">
                  <a16:creationId xmlns:a16="http://schemas.microsoft.com/office/drawing/2014/main" id="{3B87EF0E-AF94-DB47-DEAA-537A4D9F6347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3;p24">
              <a:extLst>
                <a:ext uri="{FF2B5EF4-FFF2-40B4-BE49-F238E27FC236}">
                  <a16:creationId xmlns:a16="http://schemas.microsoft.com/office/drawing/2014/main" id="{FF1E1C81-20CC-80E5-F175-D531E3A6E09D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4;p24">
              <a:extLst>
                <a:ext uri="{FF2B5EF4-FFF2-40B4-BE49-F238E27FC236}">
                  <a16:creationId xmlns:a16="http://schemas.microsoft.com/office/drawing/2014/main" id="{139D6F5B-44F4-EF6D-7F47-4810CD41AB76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5;p24">
              <a:extLst>
                <a:ext uri="{FF2B5EF4-FFF2-40B4-BE49-F238E27FC236}">
                  <a16:creationId xmlns:a16="http://schemas.microsoft.com/office/drawing/2014/main" id="{E67B903F-8FD2-1E96-A79B-3AE1B36D85F5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;p24">
              <a:extLst>
                <a:ext uri="{FF2B5EF4-FFF2-40B4-BE49-F238E27FC236}">
                  <a16:creationId xmlns:a16="http://schemas.microsoft.com/office/drawing/2014/main" id="{D35EA41A-AA80-5934-7145-B36C04566D2A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;p24">
              <a:extLst>
                <a:ext uri="{FF2B5EF4-FFF2-40B4-BE49-F238E27FC236}">
                  <a16:creationId xmlns:a16="http://schemas.microsoft.com/office/drawing/2014/main" id="{DC0DD2F2-3A49-246E-C793-EBE3D5252DE0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8;p24">
              <a:extLst>
                <a:ext uri="{FF2B5EF4-FFF2-40B4-BE49-F238E27FC236}">
                  <a16:creationId xmlns:a16="http://schemas.microsoft.com/office/drawing/2014/main" id="{C78A5160-2FAB-9DDE-BA8E-53429AB7F488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9;p24">
              <a:extLst>
                <a:ext uri="{FF2B5EF4-FFF2-40B4-BE49-F238E27FC236}">
                  <a16:creationId xmlns:a16="http://schemas.microsoft.com/office/drawing/2014/main" id="{D8B96D10-764B-4EC8-FA4E-16B9A3AC6423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0;p24">
              <a:extLst>
                <a:ext uri="{FF2B5EF4-FFF2-40B4-BE49-F238E27FC236}">
                  <a16:creationId xmlns:a16="http://schemas.microsoft.com/office/drawing/2014/main" id="{A1336641-91BD-E3DA-CD2F-E4C4780C0979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1;p24">
              <a:extLst>
                <a:ext uri="{FF2B5EF4-FFF2-40B4-BE49-F238E27FC236}">
                  <a16:creationId xmlns:a16="http://schemas.microsoft.com/office/drawing/2014/main" id="{29DE40B0-DF26-CEF9-DCE6-240D9DDE8D39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2;p24">
              <a:extLst>
                <a:ext uri="{FF2B5EF4-FFF2-40B4-BE49-F238E27FC236}">
                  <a16:creationId xmlns:a16="http://schemas.microsoft.com/office/drawing/2014/main" id="{FDF9A6F7-904B-8255-E642-8BEFE6855FF0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3;p24">
              <a:extLst>
                <a:ext uri="{FF2B5EF4-FFF2-40B4-BE49-F238E27FC236}">
                  <a16:creationId xmlns:a16="http://schemas.microsoft.com/office/drawing/2014/main" id="{BCF5B458-8DFD-403F-6774-DCD04CFE0F63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74;p24">
              <a:extLst>
                <a:ext uri="{FF2B5EF4-FFF2-40B4-BE49-F238E27FC236}">
                  <a16:creationId xmlns:a16="http://schemas.microsoft.com/office/drawing/2014/main" id="{0C0E98B9-1A11-5B43-FD6F-943E50994A6C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75;p24">
              <a:extLst>
                <a:ext uri="{FF2B5EF4-FFF2-40B4-BE49-F238E27FC236}">
                  <a16:creationId xmlns:a16="http://schemas.microsoft.com/office/drawing/2014/main" id="{687758B1-51E4-D162-50E4-CF1E8A8917D1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382;p38">
            <a:extLst>
              <a:ext uri="{FF2B5EF4-FFF2-40B4-BE49-F238E27FC236}">
                <a16:creationId xmlns:a16="http://schemas.microsoft.com/office/drawing/2014/main" id="{8A3ADC97-79F9-29FF-0E3D-D8CE7F08F5E7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82;p38">
            <a:extLst>
              <a:ext uri="{FF2B5EF4-FFF2-40B4-BE49-F238E27FC236}">
                <a16:creationId xmlns:a16="http://schemas.microsoft.com/office/drawing/2014/main" id="{44F998E8-FFBF-2F39-8672-A51C688E060A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82;p38">
            <a:extLst>
              <a:ext uri="{FF2B5EF4-FFF2-40B4-BE49-F238E27FC236}">
                <a16:creationId xmlns:a16="http://schemas.microsoft.com/office/drawing/2014/main" id="{91F1EBE0-3132-4547-1020-B148D0F1BEBB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8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659751"/>
            <a:ext cx="72478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Deep Q-Network(</a:t>
            </a:r>
            <a:r>
              <a:rPr lang="en-US" dirty="0" err="1"/>
              <a:t>DQN</a:t>
            </a:r>
            <a:r>
              <a:rPr lang="en-US" dirty="0"/>
              <a:t>)</a:t>
            </a: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FF0D7178-413A-7575-7891-4A7756299425}"/>
              </a:ext>
            </a:extLst>
          </p:cNvPr>
          <p:cNvSpPr/>
          <p:nvPr/>
        </p:nvSpPr>
        <p:spPr>
          <a:xfrm>
            <a:off x="8086092" y="4494213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  <p:sp>
        <p:nvSpPr>
          <p:cNvPr id="3" name="Google Shape;382;p38">
            <a:extLst>
              <a:ext uri="{FF2B5EF4-FFF2-40B4-BE49-F238E27FC236}">
                <a16:creationId xmlns:a16="http://schemas.microsoft.com/office/drawing/2014/main" id="{EDCBDE9C-0F0C-6236-F8DA-F82D3E08826F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2;p38">
            <a:extLst>
              <a:ext uri="{FF2B5EF4-FFF2-40B4-BE49-F238E27FC236}">
                <a16:creationId xmlns:a16="http://schemas.microsoft.com/office/drawing/2014/main" id="{4D74DF52-18AB-E10C-DAA2-281E3368C63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E27789A4-F32F-2063-F827-ACC9E016FD6D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3;p27">
            <a:extLst>
              <a:ext uri="{FF2B5EF4-FFF2-40B4-BE49-F238E27FC236}">
                <a16:creationId xmlns:a16="http://schemas.microsoft.com/office/drawing/2014/main" id="{3CD7F09B-5C68-C6D0-B901-C1CC132AD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250" y="329484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Q-Network(</a:t>
            </a:r>
            <a:r>
              <a:rPr lang="en-US" dirty="0" err="1"/>
              <a:t>DQN</a:t>
            </a:r>
            <a:r>
              <a:rPr lang="en-US" dirty="0"/>
              <a:t>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C4EED54-7B3F-D05D-7E13-84BC4101BFBE}"/>
              </a:ext>
            </a:extLst>
          </p:cNvPr>
          <p:cNvSpPr txBox="1"/>
          <p:nvPr/>
        </p:nvSpPr>
        <p:spPr>
          <a:xfrm>
            <a:off x="537250" y="1401573"/>
            <a:ext cx="8177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Golos Text" panose="020B0604020202020204" charset="0"/>
                <a:cs typeface="Golos Text" panose="020B0604020202020204" charset="0"/>
              </a:rPr>
              <a:t>DQN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is a breakthrough in reinforcement learning, utilizing a deep neural network to approximate the Q-function. This enables the algorithm to handle complex environments and make more accurate predictions.</a:t>
            </a:r>
          </a:p>
          <a:p>
            <a:endParaRPr lang="en-US" dirty="0">
              <a:latin typeface="Golos Text" panose="020B0604020202020204" charset="0"/>
              <a:cs typeface="Golos Text" panose="020B0604020202020204" charset="0"/>
            </a:endParaRPr>
          </a:p>
        </p:txBody>
      </p:sp>
      <p:sp>
        <p:nvSpPr>
          <p:cNvPr id="9" name="Google Shape;382;p38">
            <a:extLst>
              <a:ext uri="{FF2B5EF4-FFF2-40B4-BE49-F238E27FC236}">
                <a16:creationId xmlns:a16="http://schemas.microsoft.com/office/drawing/2014/main" id="{DE38E07A-211F-C65A-7E3F-A4E0B7B59D81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2;p38">
            <a:extLst>
              <a:ext uri="{FF2B5EF4-FFF2-40B4-BE49-F238E27FC236}">
                <a16:creationId xmlns:a16="http://schemas.microsoft.com/office/drawing/2014/main" id="{B0CC9A9A-D7AB-D677-35B2-C19713339485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2;p38">
            <a:extLst>
              <a:ext uri="{FF2B5EF4-FFF2-40B4-BE49-F238E27FC236}">
                <a16:creationId xmlns:a16="http://schemas.microsoft.com/office/drawing/2014/main" id="{91C1DD94-6420-FAE2-3EF2-A5D0DEE31D3C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Hình ảnh 11" descr="Ảnh có chứa ảnh chụp màn hình, văn bản, Nhiều màu sắc, Phông chữ&#10;&#10;Mô tả được tạo tự động">
            <a:extLst>
              <a:ext uri="{FF2B5EF4-FFF2-40B4-BE49-F238E27FC236}">
                <a16:creationId xmlns:a16="http://schemas.microsoft.com/office/drawing/2014/main" id="{35CB4C9E-F6F1-92C8-388C-2DE9A309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3" y="2042554"/>
            <a:ext cx="8119353" cy="27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8">
            <a:extLst>
              <a:ext uri="{FF2B5EF4-FFF2-40B4-BE49-F238E27FC236}">
                <a16:creationId xmlns:a16="http://schemas.microsoft.com/office/drawing/2014/main" id="{E631BF9B-905A-E229-8186-BCCE24957471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C4F91911-9499-DD89-FC1E-B3BDEE21EA5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2;p38">
            <a:extLst>
              <a:ext uri="{FF2B5EF4-FFF2-40B4-BE49-F238E27FC236}">
                <a16:creationId xmlns:a16="http://schemas.microsoft.com/office/drawing/2014/main" id="{6D6744BC-EAF2-3234-04EE-1475BBBCDD2E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6BEA77A-8D53-6ABA-A142-091CA45DE31C}"/>
                  </a:ext>
                </a:extLst>
              </p:cNvPr>
              <p:cNvSpPr txBox="1"/>
              <p:nvPr/>
            </p:nvSpPr>
            <p:spPr>
              <a:xfrm>
                <a:off x="523086" y="1394504"/>
                <a:ext cx="3764001" cy="2354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Experience Replay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is a crucial technique in </a:t>
                </a:r>
                <a:r>
                  <a:rPr lang="en-US" sz="1100" b="1" dirty="0" err="1">
                    <a:latin typeface="Golos Text" panose="020B0604020202020204" charset="0"/>
                    <a:cs typeface="Golos Text" panose="020B0604020202020204" charset="0"/>
                  </a:rPr>
                  <a:t>DQN</a:t>
                </a: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to address correlated data issues. Instead of training directly on sequential data, we sample randomly from an experience replay buffer to ensure each update is independent and uncorrelated.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Data consists of tuples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𝑎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′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)</m:t>
                    </m:r>
                  </m:oMath>
                </a14:m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cs typeface="Golos Text" panose="020B0604020202020204" charset="0"/>
                      </a:rPr>
                      <m:t>𝑠</m:t>
                    </m:r>
                  </m:oMath>
                </a14:m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is the current state,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cs typeface="Golos Text" panose="020B0604020202020204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is the action,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cs typeface="Golos Text" panose="020B0604020202020204" charset="0"/>
                      </a:rPr>
                      <m:t>𝑟</m:t>
                    </m:r>
                  </m:oMath>
                </a14:m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is the reward,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cs typeface="Golos Text" panose="020B0604020202020204" charset="0"/>
                      </a:rPr>
                      <m:t>𝑠</m:t>
                    </m:r>
                    <m:r>
                      <a:rPr lang="en-US" sz="1100" i="1">
                        <a:latin typeface="Cambria Math" panose="02040503050406030204" pitchFamily="18" charset="0"/>
                        <a:cs typeface="Golos Text" panose="020B0604020202020204" charset="0"/>
                      </a:rPr>
                      <m:t>′</m:t>
                    </m:r>
                  </m:oMath>
                </a14:m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 is the next state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Randomly sample tuples from the buffer to update the </a:t>
                </a:r>
                <a:r>
                  <a:rPr lang="en-US" sz="1100" b="1" dirty="0" err="1">
                    <a:latin typeface="Golos Text" panose="020B0604020202020204" charset="0"/>
                    <a:cs typeface="Golos Text" panose="020B0604020202020204" charset="0"/>
                  </a:rPr>
                  <a:t>DQN</a:t>
                </a:r>
                <a:r>
                  <a:rPr lang="en-US" sz="1100" b="1" dirty="0">
                    <a:latin typeface="Golos Text" panose="020B0604020202020204" charset="0"/>
                    <a:cs typeface="Golos Text" panose="020B0604020202020204" charset="0"/>
                  </a:rPr>
                  <a:t> 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Golos Text" panose="020B0604020202020204" charset="0"/>
                    <a:cs typeface="Golos Text" panose="020B0604020202020204" charset="0"/>
                  </a:rPr>
                  <a:t>Helps alleviate correlated data, improves generalization ability</a:t>
                </a:r>
              </a:p>
            </p:txBody>
          </p:sp>
        </mc:Choice>
        <mc:Fallback xmlns="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6BEA77A-8D53-6ABA-A142-091CA45DE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86" y="1394504"/>
                <a:ext cx="3764001" cy="2354491"/>
              </a:xfrm>
              <a:prstGeom prst="rect">
                <a:avLst/>
              </a:prstGeom>
              <a:blipFill>
                <a:blip r:embed="rId2"/>
                <a:stretch>
                  <a:fillRect t="-259" b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Hình ảnh 13" descr="Ảnh có chứa văn bản, ảnh chụp màn hình, Phông chữ, thiết kế&#10;&#10;Mô tả được tạo tự động">
            <a:extLst>
              <a:ext uri="{FF2B5EF4-FFF2-40B4-BE49-F238E27FC236}">
                <a16:creationId xmlns:a16="http://schemas.microsoft.com/office/drawing/2014/main" id="{F467375B-3890-FF78-0B90-CC1F6927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85" y="1891880"/>
            <a:ext cx="4572002" cy="13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1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8">
            <a:extLst>
              <a:ext uri="{FF2B5EF4-FFF2-40B4-BE49-F238E27FC236}">
                <a16:creationId xmlns:a16="http://schemas.microsoft.com/office/drawing/2014/main" id="{E631BF9B-905A-E229-8186-BCCE24957471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C4F91911-9499-DD89-FC1E-B3BDEE21EA5D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82;p38">
            <a:extLst>
              <a:ext uri="{FF2B5EF4-FFF2-40B4-BE49-F238E27FC236}">
                <a16:creationId xmlns:a16="http://schemas.microsoft.com/office/drawing/2014/main" id="{6D6744BC-EAF2-3234-04EE-1475BBBCDD2E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6BEA77A-8D53-6ABA-A142-091CA45DE31C}"/>
                  </a:ext>
                </a:extLst>
              </p:cNvPr>
              <p:cNvSpPr txBox="1"/>
              <p:nvPr/>
            </p:nvSpPr>
            <p:spPr>
              <a:xfrm>
                <a:off x="1119943" y="1384918"/>
                <a:ext cx="6904114" cy="2373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To optimize the </a:t>
                </a:r>
                <a:r>
                  <a:rPr lang="en-US" sz="1200" b="1" dirty="0" err="1">
                    <a:latin typeface="Golos Text" panose="020B0604020202020204" charset="0"/>
                    <a:cs typeface="Golos Text" panose="020B0604020202020204" charset="0"/>
                  </a:rPr>
                  <a:t>DQN</a:t>
                </a: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 network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, we utilize </a:t>
                </a: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Gradient Descent 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to update the network weights according to the following </a:t>
                </a: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loss function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𝐿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Golos Text" panose="020B0604020202020204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Golos Text" panose="020B0604020202020204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  <a:cs typeface="Golos Text" panose="020B0604020202020204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Golos Text" panose="020B0604020202020204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Golos Text" panose="020B060402020202020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Golos Text" panose="020B060402020202020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Golos Text" panose="020B0604020202020204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cs typeface="Golos Text" panose="020B0604020202020204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Golos Text" panose="020B0604020202020204" charset="0"/>
                                    </a:rPr>
                                    <m:t>−</m:t>
                                  </m:r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𝑄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Golos Text" panose="020B0604020202020204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marL="171450" indent="-1714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Subsequently, we update the weights according to the </a:t>
                </a:r>
                <a:r>
                  <a:rPr lang="en-US" sz="1200" b="1" dirty="0">
                    <a:latin typeface="Golos Text" panose="020B0604020202020204" charset="0"/>
                    <a:cs typeface="Golos Text" panose="020B0604020202020204" charset="0"/>
                  </a:rPr>
                  <a:t>gradient descent rule</a:t>
                </a: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:</a:t>
                </a: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Golos Text" panose="020B0604020202020204" charset="0"/>
                        </a:rPr>
                        <m:t>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  <m:t>𝜕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  <m:t>𝜕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Golos Text" panose="020B0604020202020204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050" dirty="0">
                    <a:latin typeface="Golos Text" panose="020B0604020202020204" charset="0"/>
                    <a:cs typeface="Golos Text" panose="020B0604020202020204" charset="0"/>
                  </a:rPr>
                  <a:t>*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𝛼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Golos Text" panose="020B0604020202020204" charset="0"/>
                      </a:rPr>
                      <m:t> </m:t>
                    </m:r>
                  </m:oMath>
                </a14:m>
                <a:r>
                  <a:rPr lang="en-US" sz="1050" dirty="0">
                    <a:latin typeface="Golos Text" panose="020B0604020202020204" charset="0"/>
                    <a:cs typeface="Golos Text" panose="020B0604020202020204" charset="0"/>
                  </a:rPr>
                  <a:t>denotes the learning rate</a:t>
                </a: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Golos Text" panose="020B0604020202020204" charset="0"/>
                    <a:cs typeface="Golos Text" panose="020B0604020202020204" charset="0"/>
                  </a:rPr>
                  <a:t>This process is repeated iteratively until the neural network converges or achieves the desired performance.</a:t>
                </a:r>
              </a:p>
              <a:p>
                <a:pPr>
                  <a:spcAft>
                    <a:spcPts val="600"/>
                  </a:spcAft>
                </a:pPr>
                <a:endParaRPr lang="en-US" sz="1200" dirty="0">
                  <a:latin typeface="Golos Text" panose="020B0604020202020204" charset="0"/>
                  <a:cs typeface="Golos Text" panose="020B0604020202020204" charset="0"/>
                </a:endParaRPr>
              </a:p>
            </p:txBody>
          </p:sp>
        </mc:Choice>
        <mc:Fallback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46BEA77A-8D53-6ABA-A142-091CA45DE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43" y="1384918"/>
                <a:ext cx="6904114" cy="2373663"/>
              </a:xfrm>
              <a:prstGeom prst="rect">
                <a:avLst/>
              </a:prstGeom>
              <a:blipFill>
                <a:blip r:embed="rId2"/>
                <a:stretch>
                  <a:fillRect r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67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Modeling the Project</a:t>
            </a: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194215A6-48FF-CCC6-C7BC-444EBB59F6C9}"/>
              </a:ext>
            </a:extLst>
          </p:cNvPr>
          <p:cNvSpPr/>
          <p:nvPr/>
        </p:nvSpPr>
        <p:spPr>
          <a:xfrm>
            <a:off x="8086092" y="4494213"/>
            <a:ext cx="802322" cy="365125"/>
          </a:xfrm>
          <a:prstGeom prst="roundRect">
            <a:avLst/>
          </a:prstGeom>
          <a:solidFill>
            <a:srgbClr val="5B6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Squad 4</a:t>
            </a:r>
          </a:p>
        </p:txBody>
      </p:sp>
      <p:sp>
        <p:nvSpPr>
          <p:cNvPr id="3" name="Google Shape;382;p38">
            <a:extLst>
              <a:ext uri="{FF2B5EF4-FFF2-40B4-BE49-F238E27FC236}">
                <a16:creationId xmlns:a16="http://schemas.microsoft.com/office/drawing/2014/main" id="{CC1DEC4B-B21E-03D6-10FC-7C672A922EB7}"/>
              </a:ext>
            </a:extLst>
          </p:cNvPr>
          <p:cNvSpPr/>
          <p:nvPr/>
        </p:nvSpPr>
        <p:spPr>
          <a:xfrm>
            <a:off x="8426196" y="179293"/>
            <a:ext cx="137160" cy="137160"/>
          </a:xfrm>
          <a:prstGeom prst="ellipse">
            <a:avLst/>
          </a:prstGeom>
          <a:solidFill>
            <a:srgbClr val="EC7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2;p38">
            <a:extLst>
              <a:ext uri="{FF2B5EF4-FFF2-40B4-BE49-F238E27FC236}">
                <a16:creationId xmlns:a16="http://schemas.microsoft.com/office/drawing/2014/main" id="{2114AF45-CBE5-DE0F-9666-DBE5DE2C5B4B}"/>
              </a:ext>
            </a:extLst>
          </p:cNvPr>
          <p:cNvSpPr/>
          <p:nvPr/>
        </p:nvSpPr>
        <p:spPr>
          <a:xfrm>
            <a:off x="8606536" y="179293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2;p38">
            <a:extLst>
              <a:ext uri="{FF2B5EF4-FFF2-40B4-BE49-F238E27FC236}">
                <a16:creationId xmlns:a16="http://schemas.microsoft.com/office/drawing/2014/main" id="{B25E2836-BD80-B9A9-55BB-B85FBF8097A8}"/>
              </a:ext>
            </a:extLst>
          </p:cNvPr>
          <p:cNvSpPr/>
          <p:nvPr/>
        </p:nvSpPr>
        <p:spPr>
          <a:xfrm>
            <a:off x="8786876" y="179293"/>
            <a:ext cx="137160" cy="137160"/>
          </a:xfrm>
          <a:prstGeom prst="ellipse">
            <a:avLst/>
          </a:prstGeom>
          <a:solidFill>
            <a:srgbClr val="94E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1272</Words>
  <Application>Microsoft Office PowerPoint</Application>
  <PresentationFormat>Trình chiếu Trên màn hình (16:9)</PresentationFormat>
  <Paragraphs>164</Paragraphs>
  <Slides>28</Slides>
  <Notes>23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7" baseType="lpstr">
      <vt:lpstr>Golos Text</vt:lpstr>
      <vt:lpstr>Bebas Neue</vt:lpstr>
      <vt:lpstr>Times New Roman</vt:lpstr>
      <vt:lpstr>Symbol</vt:lpstr>
      <vt:lpstr>Cambria Math</vt:lpstr>
      <vt:lpstr>Courier New</vt:lpstr>
      <vt:lpstr>Golos Text Medium</vt:lpstr>
      <vt:lpstr>Arial</vt:lpstr>
      <vt:lpstr>Artificial Intelligence by Slidesgo</vt:lpstr>
      <vt:lpstr>Active Object Localization with Deep Reinforcement Learning</vt:lpstr>
      <vt:lpstr>01</vt:lpstr>
      <vt:lpstr>Introduction</vt:lpstr>
      <vt:lpstr>Introduction</vt:lpstr>
      <vt:lpstr>Foundations of  Deep Q-Network(DQN)</vt:lpstr>
      <vt:lpstr>Deep Q-Network(DQN)</vt:lpstr>
      <vt:lpstr>Bản trình bày PowerPoint</vt:lpstr>
      <vt:lpstr>Bản trình bày PowerPoint</vt:lpstr>
      <vt:lpstr>Modeling the Project</vt:lpstr>
      <vt:lpstr>Modeling the Project</vt:lpstr>
      <vt:lpstr>Modeling the Project</vt:lpstr>
      <vt:lpstr>Modeling the Project</vt:lpstr>
      <vt:lpstr>Bản trình bày PowerPoint</vt:lpstr>
      <vt:lpstr>Bản trình bày PowerPoint</vt:lpstr>
      <vt:lpstr>Bản trình bày PowerPoint</vt:lpstr>
      <vt:lpstr>Modeling the Project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Modeling the Project</vt:lpstr>
      <vt:lpstr>Training and testing agent</vt:lpstr>
      <vt:lpstr>Training</vt:lpstr>
      <vt:lpstr>Training</vt:lpstr>
      <vt:lpstr>Testing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Object Localization with Deep Reinforcement Learning</dc:title>
  <cp:lastModifiedBy>Nguyễn Duy Hoàng</cp:lastModifiedBy>
  <cp:revision>17</cp:revision>
  <dcterms:modified xsi:type="dcterms:W3CDTF">2024-05-28T06:25:33Z</dcterms:modified>
</cp:coreProperties>
</file>